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58" r:id="rId4"/>
    <p:sldId id="259" r:id="rId5"/>
    <p:sldId id="260" r:id="rId6"/>
    <p:sldId id="324" r:id="rId7"/>
    <p:sldId id="261" r:id="rId8"/>
    <p:sldId id="262" r:id="rId9"/>
    <p:sldId id="325" r:id="rId10"/>
    <p:sldId id="328" r:id="rId11"/>
    <p:sldId id="263" r:id="rId12"/>
    <p:sldId id="326" r:id="rId13"/>
    <p:sldId id="264" r:id="rId14"/>
    <p:sldId id="265" r:id="rId15"/>
    <p:sldId id="327" r:id="rId16"/>
    <p:sldId id="266" r:id="rId17"/>
    <p:sldId id="267" r:id="rId18"/>
    <p:sldId id="272" r:id="rId19"/>
    <p:sldId id="278" r:id="rId20"/>
    <p:sldId id="280" r:id="rId21"/>
    <p:sldId id="281" r:id="rId22"/>
    <p:sldId id="283" r:id="rId23"/>
    <p:sldId id="285" r:id="rId24"/>
    <p:sldId id="330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323" r:id="rId34"/>
    <p:sldId id="295" r:id="rId35"/>
    <p:sldId id="297" r:id="rId36"/>
    <p:sldId id="299" r:id="rId37"/>
    <p:sldId id="300" r:id="rId38"/>
    <p:sldId id="302" r:id="rId39"/>
    <p:sldId id="303" r:id="rId40"/>
    <p:sldId id="304" r:id="rId41"/>
    <p:sldId id="305" r:id="rId42"/>
    <p:sldId id="306" r:id="rId43"/>
    <p:sldId id="307" r:id="rId44"/>
    <p:sldId id="309" r:id="rId45"/>
    <p:sldId id="311" r:id="rId46"/>
    <p:sldId id="312" r:id="rId47"/>
    <p:sldId id="313" r:id="rId48"/>
    <p:sldId id="315" r:id="rId49"/>
    <p:sldId id="322" r:id="rId50"/>
  </p:sldIdLst>
  <p:sldSz cx="9144000" cy="6858000" type="screen4x3"/>
  <p:notesSz cx="7315200" cy="9601200"/>
  <p:defaultTextStyle>
    <a:defPPr>
      <a:defRPr lang="en-GB"/>
    </a:defPPr>
    <a:lvl1pPr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1pPr>
    <a:lvl2pPr marL="4572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2pPr>
    <a:lvl3pPr marL="9144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3pPr>
    <a:lvl4pPr marL="13716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4pPr>
    <a:lvl5pPr marL="18288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5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3638FFF-6135-4998-A6F9-76E12E75E623}" type="datetimeFigureOut">
              <a:rPr lang="en-US" smtClean="0"/>
              <a:pPr/>
              <a:t>3/6/2011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511C699-005E-44CF-B285-86B111207E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6661" tIns="48331" rIns="96661" bIns="48331" anchor="ctr"/>
          <a:lstStyle/>
          <a:p>
            <a:pPr>
              <a:defRPr/>
            </a:pPr>
            <a:endParaRPr lang="en-US"/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3169920" cy="483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6661" tIns="48331" rIns="96661" bIns="48331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145280" y="0"/>
            <a:ext cx="3169920" cy="483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6661" tIns="48331" rIns="96661" bIns="48331" anchor="ctr"/>
          <a:lstStyle/>
          <a:p>
            <a:pPr>
              <a:defRPr/>
            </a:pPr>
            <a:endParaRPr lang="en-US"/>
          </a:p>
        </p:txBody>
      </p:sp>
      <p:sp>
        <p:nvSpPr>
          <p:cNvPr id="5120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75361" y="4560570"/>
            <a:ext cx="5362787" cy="4318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9" tIns="49472" rIns="95139" bIns="49472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9117807"/>
            <a:ext cx="3169920" cy="483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6661" tIns="48331" rIns="96661" bIns="48331" anchor="ctr"/>
          <a:lstStyle/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145281" y="9121140"/>
            <a:ext cx="3168227" cy="478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9" tIns="49472" rIns="95139" bIns="49472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66612" algn="l"/>
                <a:tab pos="1933224" algn="l"/>
                <a:tab pos="2899837" algn="l"/>
                <a:tab pos="3866449" algn="l"/>
                <a:tab pos="4833061" algn="l"/>
                <a:tab pos="5799673" algn="l"/>
                <a:tab pos="6766286" algn="l"/>
                <a:tab pos="7732898" algn="l"/>
                <a:tab pos="8699510" algn="l"/>
                <a:tab pos="9666122" algn="l"/>
                <a:tab pos="10632735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BC9C5C0-06AC-4D6B-B722-CCF94E0D62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B27BF16-7626-495D-AE8A-C75CFCECD9EE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9" tIns="49472" rIns="95139" bIns="49472" anchor="b"/>
          <a:lstStyle/>
          <a:p>
            <a:pPr algn="r">
              <a:lnSpc>
                <a:spcPct val="100000"/>
              </a:lnSpc>
              <a:tabLst>
                <a:tab pos="0" algn="l"/>
                <a:tab pos="966612" algn="l"/>
                <a:tab pos="1933224" algn="l"/>
                <a:tab pos="2899837" algn="l"/>
                <a:tab pos="3866449" algn="l"/>
                <a:tab pos="4833061" algn="l"/>
                <a:tab pos="5799673" algn="l"/>
                <a:tab pos="6766286" algn="l"/>
                <a:tab pos="7732898" algn="l"/>
                <a:tab pos="8699510" algn="l"/>
                <a:tab pos="9666122" algn="l"/>
                <a:tab pos="10632735" algn="l"/>
              </a:tabLst>
            </a:pPr>
            <a:fld id="{DEC3DA4E-4D6E-4EAD-A727-2AA9656379A8}" type="slidenum">
              <a:rPr lang="en-GB" sz="1300">
                <a:solidFill>
                  <a:srgbClr val="000000"/>
                </a:solidFill>
              </a:rPr>
              <a:pPr algn="r">
                <a:lnSpc>
                  <a:spcPct val="100000"/>
                </a:lnSpc>
                <a:tabLst>
                  <a:tab pos="0" algn="l"/>
                  <a:tab pos="966612" algn="l"/>
                  <a:tab pos="1933224" algn="l"/>
                  <a:tab pos="2899837" algn="l"/>
                  <a:tab pos="3866449" algn="l"/>
                  <a:tab pos="4833061" algn="l"/>
                  <a:tab pos="5799673" algn="l"/>
                  <a:tab pos="6766286" algn="l"/>
                  <a:tab pos="7732898" algn="l"/>
                  <a:tab pos="8699510" algn="l"/>
                  <a:tab pos="9666122" algn="l"/>
                  <a:tab pos="10632735" algn="l"/>
                </a:tabLst>
              </a:pPr>
              <a:t>1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1219200" y="720090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BC9C5C0-06AC-4D6B-B722-CCF94E0D624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3D52E5C-D92A-4A83-A84D-217CC0E767B0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BC9C5C0-06AC-4D6B-B722-CCF94E0D624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36919C-EF00-452A-ADE2-37F4266EB425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46F69E7-4A59-4407-A743-2DD1688A6097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BC9C5C0-06AC-4D6B-B722-CCF94E0D624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842217-6FE7-4DAD-A80D-AF9EF85B37BA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034F1EC-8ABE-4350-9053-356646F8BACA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628A24A-9FFB-445B-974A-C6FBDD7A51C8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5F8BF39-4C65-43AC-9E9F-ABB8E6934C7C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8541D80-5952-4FA7-8CFB-AA23E4FC49DA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6A5439D-BEE4-493A-B6DA-A30D9840A44F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EBEBD81-8492-494C-9FB0-8ED18482935E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37D4CC5-A2E1-494C-8C2F-DB2D16FEEBAA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2046CE4-1564-4978-9311-F007BE347661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6A5439D-BEE4-493A-B6DA-A30D9840A44F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40C18F-196A-48BF-A6B3-5C73565295AF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1B25033-2CA1-42AB-8128-C94AF095DD5F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101227-070A-4BFF-A2EA-8D3CE3B25027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57F5F3C-A3D3-4620-86E0-2854EBE7566F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C66D11-710A-4659-A0EF-69F469407403}" type="slidenum">
              <a:rPr lang="en-GB" smtClean="0"/>
              <a:pPr/>
              <a:t>29</a:t>
            </a:fld>
            <a:endParaRPr lang="en-GB" smtClean="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688E249-8647-4A2E-9707-D28C14ABC0E8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4E3D225-43CD-4210-A1A8-69499B93C748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288B4E-F109-4FCC-827E-2BCF996275F3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3074CB9-0355-4800-8272-416476FB2954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3074CB9-0355-4800-8272-416476FB2954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5566038-2AAD-41E9-BE94-FB57358D81AE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03EB8A1-B53B-4FF2-9E0D-7393D1A9D7A5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293E676-0C73-49BA-B6FC-B6062AED63A4}" type="slidenum">
              <a:rPr lang="en-GB" smtClean="0"/>
              <a:pPr/>
              <a:t>36</a:t>
            </a:fld>
            <a:endParaRPr lang="en-GB" smtClean="0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605210A-DD27-447C-9C8F-72FC0C4C361F}" type="slidenum">
              <a:rPr lang="en-GB" smtClean="0"/>
              <a:pPr/>
              <a:t>37</a:t>
            </a:fld>
            <a:endParaRPr lang="en-GB" smtClean="0"/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AD7AA1D-20FB-48E3-A93D-7DB745D20156}" type="slidenum">
              <a:rPr lang="en-GB" smtClean="0"/>
              <a:pPr/>
              <a:t>38</a:t>
            </a:fld>
            <a:endParaRPr lang="en-GB" smtClean="0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9F2E84F-404E-4EAC-A09B-EF69ACC9A89B}" type="slidenum">
              <a:rPr lang="en-GB" smtClean="0"/>
              <a:pPr/>
              <a:t>39</a:t>
            </a:fld>
            <a:endParaRPr lang="en-GB" smtClean="0"/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97C68C-2800-4658-8CA0-F7DB9166953F}" type="slidenum">
              <a:rPr lang="en-GB" smtClean="0"/>
              <a:pPr/>
              <a:t>4</a:t>
            </a:fld>
            <a:endParaRPr lang="en-GB" smtClean="0"/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0026C4E-42DB-407F-A040-070C5B720F13}" type="slidenum">
              <a:rPr lang="en-GB" smtClean="0"/>
              <a:pPr/>
              <a:t>40</a:t>
            </a:fld>
            <a:endParaRPr lang="en-GB" smtClean="0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B59DDCE-0E15-4B6D-9319-4FB701876664}" type="slidenum">
              <a:rPr lang="en-GB" smtClean="0"/>
              <a:pPr/>
              <a:t>41</a:t>
            </a:fld>
            <a:endParaRPr lang="en-GB" smtClean="0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3AF4CB2-F0EE-410B-B871-8C37C3B6BC9F}" type="slidenum">
              <a:rPr lang="en-GB" smtClean="0"/>
              <a:pPr/>
              <a:t>42</a:t>
            </a:fld>
            <a:endParaRPr lang="en-GB" smtClean="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756AF0C-3A2D-4744-9C48-FB48163CE8E9}" type="slidenum">
              <a:rPr lang="en-GB" smtClean="0"/>
              <a:pPr/>
              <a:t>43</a:t>
            </a:fld>
            <a:endParaRPr lang="en-GB" smtClean="0"/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94A34B6-E2CB-4AE5-AAC3-4A48D5133972}" type="slidenum">
              <a:rPr lang="en-GB" smtClean="0"/>
              <a:pPr/>
              <a:t>44</a:t>
            </a:fld>
            <a:endParaRPr lang="en-GB" smtClean="0"/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88FF3F9-C3F6-4C93-A6F6-F3C18F749677}" type="slidenum">
              <a:rPr lang="en-GB" smtClean="0"/>
              <a:pPr/>
              <a:t>45</a:t>
            </a:fld>
            <a:endParaRPr lang="en-GB" smtClean="0"/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79DD6A0-F05F-4E2C-BF10-98C9B3500F6C}" type="slidenum">
              <a:rPr lang="en-GB" smtClean="0"/>
              <a:pPr/>
              <a:t>46</a:t>
            </a:fld>
            <a:endParaRPr lang="en-GB" smtClean="0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1D0E108-A063-4C67-86B1-250C4E497297}" type="slidenum">
              <a:rPr lang="en-GB" smtClean="0"/>
              <a:pPr/>
              <a:t>47</a:t>
            </a:fld>
            <a:endParaRPr lang="en-GB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C12E665-BF6A-4D08-A17F-2E749200AF89}" type="slidenum">
              <a:rPr lang="en-GB" smtClean="0"/>
              <a:pPr/>
              <a:t>48</a:t>
            </a:fld>
            <a:endParaRPr lang="en-GB" smtClean="0"/>
          </a:p>
        </p:txBody>
      </p:sp>
      <p:sp>
        <p:nvSpPr>
          <p:cNvPr id="983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983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6694F96-5002-4580-872C-D34D4704F0FE}" type="slidenum">
              <a:rPr lang="en-GB" smtClean="0"/>
              <a:pPr/>
              <a:t>49</a:t>
            </a:fld>
            <a:endParaRPr lang="en-GB" smtClean="0"/>
          </a:p>
        </p:txBody>
      </p:sp>
      <p:sp>
        <p:nvSpPr>
          <p:cNvPr id="100355" name="Text Box 1"/>
          <p:cNvSpPr txBox="1">
            <a:spLocks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9" tIns="49472" rIns="95139" bIns="49472" anchor="b"/>
          <a:lstStyle/>
          <a:p>
            <a:pPr algn="r">
              <a:lnSpc>
                <a:spcPct val="100000"/>
              </a:lnSpc>
              <a:tabLst>
                <a:tab pos="0" algn="l"/>
                <a:tab pos="966612" algn="l"/>
                <a:tab pos="1933224" algn="l"/>
                <a:tab pos="2899837" algn="l"/>
                <a:tab pos="3866449" algn="l"/>
                <a:tab pos="4833061" algn="l"/>
                <a:tab pos="5799673" algn="l"/>
                <a:tab pos="6766286" algn="l"/>
                <a:tab pos="7732898" algn="l"/>
                <a:tab pos="8699510" algn="l"/>
                <a:tab pos="9666122" algn="l"/>
                <a:tab pos="10632735" algn="l"/>
              </a:tabLst>
            </a:pPr>
            <a:fld id="{1D86FCAD-2AAD-47F0-80E6-734916A2F439}" type="slidenum">
              <a:rPr lang="en-GB" sz="1300">
                <a:solidFill>
                  <a:srgbClr val="000000"/>
                </a:solidFill>
              </a:rPr>
              <a:pPr algn="r">
                <a:lnSpc>
                  <a:spcPct val="100000"/>
                </a:lnSpc>
                <a:tabLst>
                  <a:tab pos="0" algn="l"/>
                  <a:tab pos="966612" algn="l"/>
                  <a:tab pos="1933224" algn="l"/>
                  <a:tab pos="2899837" algn="l"/>
                  <a:tab pos="3866449" algn="l"/>
                  <a:tab pos="4833061" algn="l"/>
                  <a:tab pos="5799673" algn="l"/>
                  <a:tab pos="6766286" algn="l"/>
                  <a:tab pos="7732898" algn="l"/>
                  <a:tab pos="8699510" algn="l"/>
                  <a:tab pos="9666122" algn="l"/>
                  <a:tab pos="10632735" algn="l"/>
                </a:tabLst>
              </a:pPr>
              <a:t>49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100356" name="Text Box 2"/>
          <p:cNvSpPr txBox="1">
            <a:spLocks noChangeArrowheads="1"/>
          </p:cNvSpPr>
          <p:nvPr/>
        </p:nvSpPr>
        <p:spPr bwMode="auto">
          <a:xfrm>
            <a:off x="1219200" y="720090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100357" name="Rectangle 3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832699A-9287-4CC0-892D-DE081ECDF7C8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BC9C5C0-06AC-4D6B-B722-CCF94E0D624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96A3B91-6E03-402F-8D46-DFAF0F236364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346EC54-A130-4CD4-81A6-0AA5E2B05758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BC9C5C0-06AC-4D6B-B722-CCF94E0D624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25450"/>
            <a:ext cx="1941513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25450"/>
            <a:ext cx="567690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11300" y="425450"/>
            <a:ext cx="6246813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1300" y="304800"/>
            <a:ext cx="1211263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924800" y="6248400"/>
            <a:ext cx="6858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888C656-14D3-45D0-B42C-6E2A691327F6}" type="slidenum">
              <a:rPr lang="en-GB" sz="12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ts val="75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85800" y="6248400"/>
            <a:ext cx="52578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20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45400" y="238125"/>
            <a:ext cx="1454150" cy="1454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2pPr>
      <a:lvl3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3pPr>
      <a:lvl4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4pPr>
      <a:lvl5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5pPr>
      <a:lvl6pPr marL="4572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6pPr>
      <a:lvl7pPr marL="9144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7pPr>
      <a:lvl8pPr marL="13716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8pPr>
      <a:lvl9pPr marL="1828800"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9pPr>
    </p:titleStyle>
    <p:bodyStyle>
      <a:lvl1pPr marL="341313" indent="-341313" algn="l" defTabSz="457200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457200"/>
            <a:ext cx="2322513" cy="2484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500" y="2971800"/>
            <a:ext cx="2962275" cy="296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714500" y="432435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RECON PHOTOS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758950" y="49911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THE GOOD, THE BAD</a:t>
            </a: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1758950" y="573405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AND THE UGLY</a:t>
            </a: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4825" y="152400"/>
            <a:ext cx="5840413" cy="4416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8190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2128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Subject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163"/>
            <a:ext cx="9104313" cy="682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279650" y="-2032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Visible Damage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06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409575"/>
            <a:ext cx="9144000" cy="608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3581400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Evidence of the extent of 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storm surge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381000"/>
            <a:ext cx="9150350" cy="608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5486400" y="5105400"/>
            <a:ext cx="3657600" cy="1479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Wind &amp; Flood Damage – Peace River</a:t>
            </a:r>
          </a:p>
          <a:p>
            <a:pPr eaLnBrk="1" hangingPunct="1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FFFF00"/>
                </a:solidFill>
                <a:latin typeface="Arial" charset="0"/>
              </a:rPr>
              <a:t>DeSoto 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County</a:t>
            </a:r>
            <a:r>
              <a:rPr lang="en-GB" b="1" dirty="0">
                <a:solidFill>
                  <a:srgbClr val="FFCC00"/>
                </a:solidFill>
                <a:latin typeface="Arial" charset="0"/>
              </a:rPr>
              <a:t>  </a:t>
            </a:r>
          </a:p>
          <a:p>
            <a:pPr eaLnBrk="1" hangingPunct="1">
              <a:lnSpc>
                <a:spcPct val="100000"/>
              </a:lnSpc>
              <a:buClr>
                <a:srgbClr val="FFCC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762000" y="457200"/>
            <a:ext cx="14478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FFFF00"/>
                </a:solidFill>
                <a:latin typeface="Arial" charset="0"/>
              </a:rPr>
              <a:t>CAP Recon</a:t>
            </a:r>
          </a:p>
        </p:txBody>
      </p:sp>
      <p:pic>
        <p:nvPicPr>
          <p:cNvPr id="5" name="Picture 4" descr="P9050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06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41275"/>
            <a:ext cx="9086850" cy="681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685460-R1-011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44" y="381000"/>
            <a:ext cx="9087556" cy="6134100"/>
          </a:xfrm>
          <a:prstGeom prst="rect">
            <a:avLst/>
          </a:prstGeom>
        </p:spPr>
      </p:pic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339725"/>
            <a:ext cx="9144000" cy="61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0"/>
            <a:ext cx="9140825" cy="685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58" name="Oval 2"/>
          <p:cNvSpPr>
            <a:spLocks noChangeArrowheads="1"/>
          </p:cNvSpPr>
          <p:nvPr/>
        </p:nvSpPr>
        <p:spPr bwMode="auto">
          <a:xfrm>
            <a:off x="2616200" y="0"/>
            <a:ext cx="3759200" cy="5930900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Oval 3"/>
          <p:cNvSpPr>
            <a:spLocks noChangeArrowheads="1"/>
          </p:cNvSpPr>
          <p:nvPr/>
        </p:nvSpPr>
        <p:spPr bwMode="auto">
          <a:xfrm>
            <a:off x="2273300" y="5016500"/>
            <a:ext cx="1955800" cy="2209800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28600" y="304800"/>
            <a:ext cx="4724400" cy="96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Clr>
                <a:srgbClr val="FFFF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>
                <a:solidFill>
                  <a:srgbClr val="FFFF00"/>
                </a:solidFill>
              </a:rPr>
              <a:t>No Visible Damage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8" grpId="1" animBg="1"/>
      <p:bldP spid="194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304800" y="1562100"/>
            <a:ext cx="8534400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lnSpc>
                <a:spcPct val="20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Note what is in the viewfinder!</a:t>
            </a:r>
          </a:p>
          <a:p>
            <a:pPr marL="741363" lvl="1" indent="-284163">
              <a:lnSpc>
                <a:spcPct val="20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Center the subject</a:t>
            </a:r>
          </a:p>
          <a:p>
            <a:pPr marL="741363" lvl="1" indent="-284163">
              <a:lnSpc>
                <a:spcPct val="20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Avoid Clutter</a:t>
            </a:r>
          </a:p>
          <a:p>
            <a:pPr marL="741363" lvl="1" indent="-284163">
              <a:lnSpc>
                <a:spcPct val="20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Avoid non-subject material</a:t>
            </a:r>
          </a:p>
          <a:p>
            <a:pPr marL="741363" lvl="1" indent="-284163"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>
              <a:solidFill>
                <a:srgbClr val="000000"/>
              </a:solidFill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2128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Framing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596900" y="1752600"/>
            <a:ext cx="8534400" cy="38472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>
              <a:lnSpc>
                <a:spcPct val="12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Primary Reason – </a:t>
            </a:r>
            <a:r>
              <a:rPr lang="en-GB" sz="3200" dirty="0" smtClean="0">
                <a:solidFill>
                  <a:srgbClr val="000000"/>
                </a:solidFill>
              </a:rPr>
              <a:t>Added description for RECON report</a:t>
            </a:r>
          </a:p>
          <a:p>
            <a:pPr marL="341313" indent="-341313">
              <a:lnSpc>
                <a:spcPct val="12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000000"/>
                </a:solidFill>
              </a:rPr>
              <a:t>Record of visual damage or lack of damage</a:t>
            </a:r>
            <a:endParaRPr lang="en-GB" sz="3200" dirty="0">
              <a:solidFill>
                <a:srgbClr val="000000"/>
              </a:solidFill>
            </a:endParaRPr>
          </a:p>
          <a:p>
            <a:pPr marL="341313" indent="-341313">
              <a:lnSpc>
                <a:spcPct val="12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000000"/>
                </a:solidFill>
              </a:rPr>
              <a:t>Documentation </a:t>
            </a:r>
            <a:r>
              <a:rPr lang="en-GB" sz="3200" dirty="0">
                <a:solidFill>
                  <a:srgbClr val="000000"/>
                </a:solidFill>
              </a:rPr>
              <a:t>of damage for federal</a:t>
            </a:r>
          </a:p>
          <a:p>
            <a:pPr marL="341313" indent="-341313"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    reimbursement</a:t>
            </a:r>
          </a:p>
          <a:p>
            <a:pPr marL="341313" indent="-341313">
              <a:lnSpc>
                <a:spcPct val="12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Public </a:t>
            </a:r>
            <a:r>
              <a:rPr lang="en-GB" sz="3200" dirty="0" smtClean="0">
                <a:solidFill>
                  <a:srgbClr val="000000"/>
                </a:solidFill>
              </a:rPr>
              <a:t>Affairs – Internal and external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2890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WHY RECON PHOTOS?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84338"/>
            <a:ext cx="7848600" cy="4776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1981200" y="533400"/>
            <a:ext cx="4953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Good Framing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2128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Bad Framing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78486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8077200" cy="4984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2286000" y="457200"/>
            <a:ext cx="4876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Fixed Framing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84817" y="1676400"/>
            <a:ext cx="6650566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667000" y="457200"/>
            <a:ext cx="3886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Ugly Framing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49375" y="1684338"/>
            <a:ext cx="6369049" cy="4776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1981200" y="533400"/>
            <a:ext cx="4953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Good Framing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304800" y="1562100"/>
            <a:ext cx="8534400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lnSpc>
                <a:spcPct val="18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Use the auto-exposure setting if possible  </a:t>
            </a:r>
          </a:p>
          <a:p>
            <a:pPr marL="341313" indent="-341313">
              <a:lnSpc>
                <a:spcPct val="18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Note what is in the viewfinder!</a:t>
            </a:r>
          </a:p>
          <a:p>
            <a:pPr marL="741363" lvl="1" indent="-284163">
              <a:lnSpc>
                <a:spcPct val="18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000000"/>
                </a:solidFill>
              </a:rPr>
              <a:t>Don’t shoot into/directly towards the sun!</a:t>
            </a:r>
          </a:p>
          <a:p>
            <a:pPr marL="341313" indent="-341313">
              <a:lnSpc>
                <a:spcPct val="18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Try to take pictures when the sun is out</a:t>
            </a:r>
          </a:p>
          <a:p>
            <a:pPr marL="341313" indent="-341313">
              <a:lnSpc>
                <a:spcPct val="18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Try to avoid taking pictures at </a:t>
            </a:r>
            <a:r>
              <a:rPr lang="en-GB" sz="3200" dirty="0" smtClean="0">
                <a:solidFill>
                  <a:srgbClr val="000000"/>
                </a:solidFill>
              </a:rPr>
              <a:t>dusk or dawn</a:t>
            </a:r>
            <a:endParaRPr lang="en-GB" sz="3200" dirty="0">
              <a:solidFill>
                <a:srgbClr val="000000"/>
              </a:solidFill>
            </a:endParaRPr>
          </a:p>
          <a:p>
            <a:pPr marL="741363" lvl="1" indent="-284163"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2128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Exposure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800"/>
            <a:ext cx="9159875" cy="690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1212850" y="522357"/>
            <a:ext cx="6629400" cy="707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Good Exposure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1212850" y="335826"/>
            <a:ext cx="6629400" cy="707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Bad Exposure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1212850" y="335826"/>
            <a:ext cx="6629400" cy="707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Fixed Exposure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4114800" y="335826"/>
            <a:ext cx="4800600" cy="707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Ugly Exposure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596900" y="1587500"/>
            <a:ext cx="8534400" cy="4640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lnSpc>
                <a:spcPct val="12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Five major things to consider when taking a</a:t>
            </a:r>
          </a:p>
          <a:p>
            <a:pPr marL="341313" indent="-341313"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   digital reconnaissance photo  </a:t>
            </a:r>
          </a:p>
          <a:p>
            <a:pPr marL="741363" lvl="1" indent="-284163">
              <a:lnSpc>
                <a:spcPct val="14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Subject</a:t>
            </a:r>
          </a:p>
          <a:p>
            <a:pPr marL="741363" lvl="1" indent="-284163">
              <a:lnSpc>
                <a:spcPct val="14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Framing</a:t>
            </a:r>
          </a:p>
          <a:p>
            <a:pPr marL="741363" lvl="1" indent="-284163">
              <a:lnSpc>
                <a:spcPct val="14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Exposure</a:t>
            </a:r>
          </a:p>
          <a:p>
            <a:pPr marL="741363" lvl="1" indent="-284163">
              <a:lnSpc>
                <a:spcPct val="14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Focus</a:t>
            </a:r>
          </a:p>
          <a:p>
            <a:pPr marL="741363" lvl="1" indent="-284163">
              <a:lnSpc>
                <a:spcPct val="14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Perspective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2890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RECON PHOTOS - HOW?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304800" y="1981200"/>
            <a:ext cx="8534400" cy="404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Use the auto-focus setting  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Try not to move while the shutter is open</a:t>
            </a:r>
          </a:p>
          <a:p>
            <a:pPr marL="741363" lvl="1" indent="-284163">
              <a:lnSpc>
                <a:spcPct val="13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If in an aircraft use an optically-stabilized lens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Make sure the subject is not moving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Don’t take picture through glass or plastic </a:t>
            </a:r>
          </a:p>
          <a:p>
            <a:pPr marL="741363" lvl="1" indent="-284163"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>
              <a:solidFill>
                <a:srgbClr val="000000"/>
              </a:solidFill>
            </a:endParaRP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2128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Focus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1212850" y="522356"/>
            <a:ext cx="6629400" cy="707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Good Focus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295400" y="217556"/>
            <a:ext cx="6629400" cy="707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Bad </a:t>
            </a:r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Focus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295400" y="217556"/>
            <a:ext cx="6629400" cy="707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Bad </a:t>
            </a:r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Focus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6350" y="-4763"/>
            <a:ext cx="9150350" cy="6862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flipH="1">
            <a:off x="2057399" y="381000"/>
            <a:ext cx="48767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Through glass</a:t>
            </a:r>
            <a:endParaRPr lang="en-US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304800" y="1562100"/>
            <a:ext cx="8839200" cy="3941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lnSpc>
                <a:spcPct val="18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Review from all sides, if possible, for the best</a:t>
            </a:r>
          </a:p>
          <a:p>
            <a:pPr marL="341313" indent="-341313"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    view  </a:t>
            </a:r>
          </a:p>
          <a:p>
            <a:pPr marL="341313" indent="-341313">
              <a:lnSpc>
                <a:spcPct val="18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Far away and close up are </a:t>
            </a:r>
            <a:r>
              <a:rPr lang="en-GB" sz="3200" dirty="0" smtClean="0">
                <a:solidFill>
                  <a:srgbClr val="000000"/>
                </a:solidFill>
              </a:rPr>
              <a:t>often </a:t>
            </a:r>
            <a:r>
              <a:rPr lang="en-GB" sz="3200" dirty="0">
                <a:solidFill>
                  <a:srgbClr val="000000"/>
                </a:solidFill>
              </a:rPr>
              <a:t>radically</a:t>
            </a:r>
          </a:p>
          <a:p>
            <a:pPr marL="341313" indent="-341313"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    different perspectives</a:t>
            </a:r>
          </a:p>
          <a:p>
            <a:pPr marL="341313" indent="-341313">
              <a:lnSpc>
                <a:spcPct val="18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000000"/>
                </a:solidFill>
              </a:rPr>
              <a:t>Take </a:t>
            </a:r>
            <a:r>
              <a:rPr lang="en-GB" sz="3200" dirty="0">
                <a:solidFill>
                  <a:srgbClr val="000000"/>
                </a:solidFill>
              </a:rPr>
              <a:t>multiple pictures to allow choice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2128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Perspective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3505200" y="609600"/>
            <a:ext cx="36576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04800" y="304800"/>
            <a:ext cx="632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Good Far Perspective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-28575"/>
            <a:ext cx="9140825" cy="685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1295400" y="5867400"/>
            <a:ext cx="624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Good Close Perspective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6350"/>
            <a:ext cx="9150350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2514600" y="5898426"/>
            <a:ext cx="6629400" cy="707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Bad Air </a:t>
            </a:r>
            <a:r>
              <a:rPr lang="en-GB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Perspective</a:t>
            </a:r>
            <a:endParaRPr lang="en-GB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8" name="Oval 2"/>
          <p:cNvSpPr>
            <a:spLocks noChangeArrowheads="1"/>
          </p:cNvSpPr>
          <p:nvPr/>
        </p:nvSpPr>
        <p:spPr bwMode="auto">
          <a:xfrm>
            <a:off x="2971800" y="4038600"/>
            <a:ext cx="1016000" cy="1168400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5410200" y="457200"/>
            <a:ext cx="26670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5486400" y="304800"/>
            <a:ext cx="26670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5638800" y="152400"/>
            <a:ext cx="3200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Good </a:t>
            </a:r>
            <a:r>
              <a:rPr lang="en-GB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Air Perspective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12128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Closer Air Perspective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04800" y="2133600"/>
            <a:ext cx="8534400" cy="3242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>
                <a:solidFill>
                  <a:srgbClr val="000000"/>
                </a:solidFill>
              </a:rPr>
              <a:t>Why take a picture of this </a:t>
            </a:r>
            <a:r>
              <a:rPr lang="en-GB" sz="3200" dirty="0" smtClean="0">
                <a:solidFill>
                  <a:srgbClr val="000000"/>
                </a:solidFill>
              </a:rPr>
              <a:t>building or scene? </a:t>
            </a:r>
            <a:endParaRPr lang="en-GB" sz="3200" dirty="0">
              <a:solidFill>
                <a:srgbClr val="000000"/>
              </a:solidFill>
            </a:endParaRPr>
          </a:p>
          <a:p>
            <a:pPr marL="741363" lvl="1" indent="-284163">
              <a:lnSpc>
                <a:spcPct val="14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000000"/>
                </a:solidFill>
              </a:rPr>
              <a:t>Critical Facility</a:t>
            </a:r>
          </a:p>
          <a:p>
            <a:pPr marL="741363" lvl="1" indent="-284163">
              <a:lnSpc>
                <a:spcPct val="14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000000"/>
                </a:solidFill>
              </a:rPr>
              <a:t>Visible damage</a:t>
            </a:r>
          </a:p>
          <a:p>
            <a:pPr marL="741363" lvl="1" indent="-284163">
              <a:lnSpc>
                <a:spcPct val="14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000000"/>
                </a:solidFill>
              </a:rPr>
              <a:t>Lack of visible damage</a:t>
            </a:r>
          </a:p>
          <a:p>
            <a:pPr marL="741363" lvl="1" indent="-284163"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2128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Subject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" y="3175"/>
            <a:ext cx="9140825" cy="685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6863" cy="687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9104313" cy="682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915987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127500" y="5994400"/>
            <a:ext cx="223361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FFFF00"/>
                </a:solidFill>
                <a:latin typeface="Arial" charset="0"/>
              </a:rPr>
              <a:t>I-10 Flooding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304800" y="533400"/>
            <a:ext cx="14478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FFFF00"/>
                </a:solidFill>
                <a:latin typeface="Arial" charset="0"/>
              </a:rPr>
              <a:t>CAP Recon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915987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304800" y="1562100"/>
            <a:ext cx="8839200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lnSpc>
                <a:spcPct val="18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Location</a:t>
            </a:r>
          </a:p>
          <a:p>
            <a:pPr marL="741363" lvl="1" indent="-284163">
              <a:lnSpc>
                <a:spcPct val="18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 Latitude</a:t>
            </a:r>
          </a:p>
          <a:p>
            <a:pPr marL="741363" lvl="1" indent="-284163">
              <a:lnSpc>
                <a:spcPct val="180000"/>
              </a:lnSpc>
              <a:spcBef>
                <a:spcPts val="700"/>
              </a:spcBef>
              <a:buFont typeface="Times New Roman" pitchFamily="16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00000"/>
                </a:solidFill>
              </a:rPr>
              <a:t>Longitude</a:t>
            </a:r>
          </a:p>
          <a:p>
            <a:pPr marL="341313" indent="-341313">
              <a:lnSpc>
                <a:spcPct val="18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Direction taken</a:t>
            </a:r>
          </a:p>
          <a:p>
            <a:pPr marL="341313" indent="-341313">
              <a:lnSpc>
                <a:spcPct val="180000"/>
              </a:lnSpc>
              <a:spcBef>
                <a:spcPts val="800"/>
              </a:spcBef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Subject  </a:t>
            </a:r>
          </a:p>
          <a:p>
            <a:pPr marL="341313" indent="-341313"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>
                <a:solidFill>
                  <a:srgbClr val="000000"/>
                </a:solidFill>
              </a:rPr>
              <a:t>    </a:t>
            </a: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2128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Picture Info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685800" y="2797175"/>
            <a:ext cx="7772400" cy="1189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7200">
                <a:solidFill>
                  <a:srgbClr val="000000"/>
                </a:solidFill>
              </a:rPr>
              <a:t>QUESTIONS?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1212850" y="3048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000000"/>
                </a:solidFill>
              </a:rPr>
              <a:t>Subject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9131300" cy="684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429000" y="-38100"/>
            <a:ext cx="422275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Clr>
                <a:srgbClr val="FFFF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Critical Facility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70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9850" y="0"/>
            <a:ext cx="9213850" cy="690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4" descr="P8140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6096000" y="5499100"/>
            <a:ext cx="2819400" cy="1110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Collapsed </a:t>
            </a:r>
            <a:r>
              <a:rPr lang="en-GB" b="1" dirty="0" smtClean="0">
                <a:solidFill>
                  <a:srgbClr val="FFFF00"/>
                </a:solidFill>
                <a:latin typeface="Arial" charset="0"/>
              </a:rPr>
              <a:t>EOC</a:t>
            </a:r>
            <a:endParaRPr lang="en-GB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FFFF00"/>
                </a:solidFill>
                <a:latin typeface="Arial" charset="0"/>
              </a:rPr>
              <a:t>Charlotte 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County</a:t>
            </a:r>
          </a:p>
          <a:p>
            <a:pPr eaLnBrk="1" hangingPunct="1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8140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345</Words>
  <Application>Microsoft Office PowerPoint</Application>
  <PresentationFormat>On-screen Show (4:3)</PresentationFormat>
  <Paragraphs>136</Paragraphs>
  <Slides>49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</dc:creator>
  <cp:lastModifiedBy>Doug</cp:lastModifiedBy>
  <cp:revision>72</cp:revision>
  <dcterms:modified xsi:type="dcterms:W3CDTF">2011-03-07T01:44:46Z</dcterms:modified>
</cp:coreProperties>
</file>