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92" r:id="rId2"/>
    <p:sldId id="321" r:id="rId3"/>
    <p:sldId id="322" r:id="rId4"/>
    <p:sldId id="323" r:id="rId5"/>
    <p:sldId id="324" r:id="rId6"/>
    <p:sldId id="325" r:id="rId7"/>
    <p:sldId id="326" r:id="rId8"/>
    <p:sldId id="327" r:id="rId9"/>
    <p:sldId id="328" r:id="rId10"/>
    <p:sldId id="329" r:id="rId11"/>
    <p:sldId id="330" r:id="rId12"/>
    <p:sldId id="331" r:id="rId13"/>
    <p:sldId id="333" r:id="rId14"/>
    <p:sldId id="334" r:id="rId15"/>
    <p:sldId id="335" r:id="rId16"/>
    <p:sldId id="337" r:id="rId17"/>
    <p:sldId id="338" r:id="rId18"/>
    <p:sldId id="339" r:id="rId19"/>
    <p:sldId id="33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99" autoAdjust="0"/>
    <p:restoredTop sz="65159" autoAdjust="0"/>
  </p:normalViewPr>
  <p:slideViewPr>
    <p:cSldViewPr>
      <p:cViewPr varScale="1">
        <p:scale>
          <a:sx n="74" d="100"/>
          <a:sy n="74" d="100"/>
        </p:scale>
        <p:origin x="22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NFIP Flood Provisions for</a:t>
            </a:r>
            <a:r>
              <a:rPr lang="en-US" baseline="0" dirty="0"/>
              <a:t> Buildings</a:t>
            </a:r>
            <a:endParaRPr lang="en-US" dirty="0"/>
          </a:p>
        </c:rich>
      </c:tx>
      <c:layout>
        <c:manualLayout>
          <c:xMode val="edge"/>
          <c:yMode val="edge"/>
          <c:x val="0.33704166666666668"/>
          <c:y val="0.26250000000000001"/>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Flood Provisions</c:v>
                </c:pt>
              </c:strCache>
            </c:strRef>
          </c:tx>
          <c:explosion val="25"/>
          <c:dPt>
            <c:idx val="0"/>
            <c:bubble3D val="0"/>
            <c:spPr>
              <a:ln>
                <a:solidFill>
                  <a:srgbClr val="002060"/>
                </a:solidFill>
              </a:ln>
            </c:spPr>
            <c:extLst>
              <c:ext xmlns:c16="http://schemas.microsoft.com/office/drawing/2014/chart" uri="{C3380CC4-5D6E-409C-BE32-E72D297353CC}">
                <c16:uniqueId val="{00000000-271E-4641-A35A-93418DDBD714}"/>
              </c:ext>
            </c:extLst>
          </c:dPt>
          <c:cat>
            <c:strRef>
              <c:f>Sheet1!$A$2:$A$5</c:f>
              <c:strCache>
                <c:ptCount val="2"/>
                <c:pt idx="0">
                  <c:v>Florida Building Code</c:v>
                </c:pt>
                <c:pt idx="1">
                  <c:v>Local Ordinance</c:v>
                </c:pt>
              </c:strCache>
            </c:strRef>
          </c:cat>
          <c:val>
            <c:numRef>
              <c:f>Sheet1!$B$2:$B$5</c:f>
              <c:numCache>
                <c:formatCode>General</c:formatCode>
                <c:ptCount val="4"/>
                <c:pt idx="0">
                  <c:v>10</c:v>
                </c:pt>
                <c:pt idx="1">
                  <c:v>1</c:v>
                </c:pt>
              </c:numCache>
            </c:numRef>
          </c:val>
          <c:extLst>
            <c:ext xmlns:c16="http://schemas.microsoft.com/office/drawing/2014/chart" uri="{C3380CC4-5D6E-409C-BE32-E72D297353CC}">
              <c16:uniqueId val="{00000001-271E-4641-A35A-93418DDBD714}"/>
            </c:ext>
          </c:extLst>
        </c:ser>
        <c:dLbls>
          <c:showLegendKey val="0"/>
          <c:showVal val="0"/>
          <c:showCatName val="0"/>
          <c:showSerName val="0"/>
          <c:showPercent val="0"/>
          <c:showBubbleSize val="0"/>
          <c:showLeaderLines val="1"/>
        </c:dLbls>
      </c:pie3DChart>
    </c:plotArea>
    <c:legend>
      <c:legendPos val="r"/>
      <c:layout>
        <c:manualLayout>
          <c:xMode val="edge"/>
          <c:yMode val="edge"/>
          <c:x val="0.61005396981627258"/>
          <c:y val="0.35656151574803152"/>
          <c:w val="0.33577936351706195"/>
          <c:h val="0.3019862204724425"/>
        </c:manualLayout>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B946539-D115-4D7F-A84D-807DE406CC51}" type="slidenum">
              <a:rPr lang="en-US"/>
              <a:pPr>
                <a:defRPr/>
              </a:pPr>
              <a:t>‹#›</a:t>
            </a:fld>
            <a:endParaRPr lang="en-US"/>
          </a:p>
        </p:txBody>
      </p:sp>
    </p:spTree>
    <p:extLst>
      <p:ext uri="{BB962C8B-B14F-4D97-AF65-F5344CB8AC3E}">
        <p14:creationId xmlns:p14="http://schemas.microsoft.com/office/powerpoint/2010/main" val="3964886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D4B767B-86D7-4F07-B5DA-B727B07D4643}" type="datetimeFigureOut">
              <a:rPr lang="en-US"/>
              <a:pPr>
                <a:defRPr/>
              </a:pPr>
              <a:t>5/10/2016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F9DC1C9-D6CC-411E-915F-0F694A58FE84}" type="slidenum">
              <a:rPr lang="en-US"/>
              <a:pPr>
                <a:defRPr/>
              </a:pPr>
              <a:t>‹#›</a:t>
            </a:fld>
            <a:endParaRPr lang="en-US"/>
          </a:p>
        </p:txBody>
      </p:sp>
    </p:spTree>
    <p:extLst>
      <p:ext uri="{BB962C8B-B14F-4D97-AF65-F5344CB8AC3E}">
        <p14:creationId xmlns:p14="http://schemas.microsoft.com/office/powerpoint/2010/main" val="35587471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loridadisaster.org/Mitigation/SFMP/lobc_resources.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DEM’s code resources webpage</a:t>
            </a:r>
            <a:r>
              <a:rPr lang="en-US" baseline="0" dirty="0"/>
              <a:t> has Frequently Asked Questions, excerpts of the flood provisions in the FBC, “Highlights of ASCE 24,” explanations for several higher standards, and sample forms.</a:t>
            </a:r>
          </a:p>
          <a:p>
            <a:endParaRPr lang="en-US" baseline="0" dirty="0"/>
          </a:p>
          <a:p>
            <a:r>
              <a:rPr lang="en-US" baseline="0" dirty="0"/>
              <a:t>Please review the FAQs before you take your ordinance for planning review or to first reading.  If you still have questions, get in touch with flood.ordinance@em.myflorida.com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mn-lt"/>
                <a:ea typeface="+mn-ea"/>
                <a:cs typeface="+mn-cs"/>
                <a:hlinkClick r:id="rId3"/>
              </a:rPr>
              <a:t>http://www.floridadisaster.org/Mitigation/SFMP/lobc_resources.htm</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FC2C85AA-7FC6-42F1-8C60-7F442B601B5C}" type="slidenum">
              <a:rPr lang="en-US" smtClean="0"/>
              <a:pPr>
                <a:defRPr/>
              </a:pPr>
              <a:t>1</a:t>
            </a:fld>
            <a:endParaRPr lang="en-US"/>
          </a:p>
        </p:txBody>
      </p:sp>
    </p:spTree>
    <p:extLst>
      <p:ext uri="{BB962C8B-B14F-4D97-AF65-F5344CB8AC3E}">
        <p14:creationId xmlns:p14="http://schemas.microsoft.com/office/powerpoint/2010/main" val="203344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Top set of bullets – keep 3</a:t>
            </a:r>
            <a:r>
              <a:rPr lang="en-US" baseline="30000" dirty="0"/>
              <a:t>rd</a:t>
            </a:r>
            <a:r>
              <a:rPr lang="en-US" dirty="0"/>
              <a:t> </a:t>
            </a:r>
            <a:r>
              <a:rPr lang="en-US" dirty="0" err="1"/>
              <a:t>subbullet</a:t>
            </a:r>
            <a:r>
              <a:rPr lang="en-US" baseline="0" dirty="0"/>
              <a:t> (turn black) only if you have some higher standards; remove if you don’t</a:t>
            </a:r>
          </a:p>
          <a:p>
            <a:endParaRPr lang="en-US" baseline="0" dirty="0"/>
          </a:p>
          <a:p>
            <a:r>
              <a:rPr lang="en-US" baseline="0" dirty="0"/>
              <a:t>Next set of bullets -- </a:t>
            </a:r>
            <a:r>
              <a:rPr lang="en-US" dirty="0"/>
              <a:t>Retain</a:t>
            </a:r>
            <a:r>
              <a:rPr lang="en-US" baseline="0" dirty="0"/>
              <a:t> (turn black) the text in brackets ONLY if the community has received a formal Letter of Final Determination establishing effective date for revised FIS and FIRMs.  Remove if you’ve not received LFD</a:t>
            </a:r>
            <a:endParaRPr lang="en-US" dirty="0"/>
          </a:p>
        </p:txBody>
      </p:sp>
      <p:sp>
        <p:nvSpPr>
          <p:cNvPr id="4" name="Slide Number Placeholder 3"/>
          <p:cNvSpPr>
            <a:spLocks noGrp="1"/>
          </p:cNvSpPr>
          <p:nvPr>
            <p:ph type="sldNum" sz="quarter" idx="10"/>
          </p:nvPr>
        </p:nvSpPr>
        <p:spPr/>
        <p:txBody>
          <a:bodyPr/>
          <a:lstStyle/>
          <a:p>
            <a:pPr>
              <a:defRPr/>
            </a:pPr>
            <a:fld id="{BF920C01-755A-464D-BFCB-93BBCB32F51D}" type="slidenum">
              <a:rPr lang="en-US" smtClean="0"/>
              <a:pPr>
                <a:defRPr/>
              </a:pPr>
              <a:t>10</a:t>
            </a:fld>
            <a:endParaRPr lang="en-US" dirty="0"/>
          </a:p>
        </p:txBody>
      </p:sp>
    </p:spTree>
    <p:extLst>
      <p:ext uri="{BB962C8B-B14F-4D97-AF65-F5344CB8AC3E}">
        <p14:creationId xmlns:p14="http://schemas.microsoft.com/office/powerpoint/2010/main" val="3162969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instructional slide and should be deleted for</a:t>
            </a:r>
            <a:r>
              <a:rPr lang="en-US" baseline="0" dirty="0"/>
              <a:t> final presentation.</a:t>
            </a:r>
            <a:endParaRPr lang="en-US" dirty="0"/>
          </a:p>
        </p:txBody>
      </p:sp>
      <p:sp>
        <p:nvSpPr>
          <p:cNvPr id="4" name="Slide Number Placeholder 3"/>
          <p:cNvSpPr>
            <a:spLocks noGrp="1"/>
          </p:cNvSpPr>
          <p:nvPr>
            <p:ph type="sldNum" sz="quarter" idx="10"/>
          </p:nvPr>
        </p:nvSpPr>
        <p:spPr/>
        <p:txBody>
          <a:bodyPr/>
          <a:lstStyle/>
          <a:p>
            <a:pPr>
              <a:defRPr/>
            </a:pPr>
            <a:fld id="{3F9DC1C9-D6CC-411E-915F-0F694A58FE84}" type="slidenum">
              <a:rPr lang="en-US" smtClean="0"/>
              <a:pPr>
                <a:defRPr/>
              </a:pPr>
              <a:t>11</a:t>
            </a:fld>
            <a:endParaRPr lang="en-US"/>
          </a:p>
        </p:txBody>
      </p:sp>
    </p:spTree>
    <p:extLst>
      <p:ext uri="{BB962C8B-B14F-4D97-AF65-F5344CB8AC3E}">
        <p14:creationId xmlns:p14="http://schemas.microsoft.com/office/powerpoint/2010/main" val="2175001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Florida Building Code, Building (all buildings other than dwellings) refers to ASCE 24 for specific requirements.  Virtually</a:t>
            </a:r>
            <a:r>
              <a:rPr lang="en-US" baseline="0" dirty="0"/>
              <a:t> all buildings within the scope of the FBC, B are required to be higher than the minimum base flood elevation.  See the “Highlights of ASCE 24” on DEM’s code resources webpage.  </a:t>
            </a:r>
          </a:p>
          <a:p>
            <a:endParaRPr lang="en-US" baseline="0" dirty="0"/>
          </a:p>
          <a:p>
            <a:r>
              <a:rPr lang="en-US" dirty="0"/>
              <a:t>The 2015 I-Codes, on which the 6th Edition FBC will be based, require minimum freeboard of BFE + 1 foot in all flood zones for all buildings, including dwellings.  Changes reflecting the addition of 1-foot freeboard will be in the 6th Edition FBC, R.</a:t>
            </a:r>
          </a:p>
        </p:txBody>
      </p:sp>
      <p:sp>
        <p:nvSpPr>
          <p:cNvPr id="4" name="Slide Number Placeholder 3"/>
          <p:cNvSpPr>
            <a:spLocks noGrp="1"/>
          </p:cNvSpPr>
          <p:nvPr>
            <p:ph type="sldNum" sz="quarter" idx="10"/>
          </p:nvPr>
        </p:nvSpPr>
        <p:spPr/>
        <p:txBody>
          <a:bodyPr/>
          <a:lstStyle/>
          <a:p>
            <a:pPr>
              <a:defRPr/>
            </a:pPr>
            <a:fld id="{3F9DC1C9-D6CC-411E-915F-0F694A58FE84}" type="slidenum">
              <a:rPr lang="en-US" smtClean="0"/>
              <a:pPr>
                <a:defRPr/>
              </a:pPr>
              <a:t>12</a:t>
            </a:fld>
            <a:endParaRPr lang="en-US"/>
          </a:p>
        </p:txBody>
      </p:sp>
    </p:spTree>
    <p:extLst>
      <p:ext uri="{BB962C8B-B14F-4D97-AF65-F5344CB8AC3E}">
        <p14:creationId xmlns:p14="http://schemas.microsoft.com/office/powerpoint/2010/main" val="236271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See FEMA P-758, </a:t>
            </a:r>
            <a:r>
              <a:rPr lang="en-US" sz="1200" i="1" kern="1200" dirty="0">
                <a:solidFill>
                  <a:schemeClr val="tx1"/>
                </a:solidFill>
                <a:effectLst/>
                <a:latin typeface="+mn-lt"/>
                <a:ea typeface="+mn-ea"/>
                <a:cs typeface="+mn-cs"/>
              </a:rPr>
              <a:t>Substantial Improvement/Substantial Damage Desk Reference</a:t>
            </a:r>
            <a:r>
              <a:rPr lang="en-US" sz="1200" kern="1200" dirty="0">
                <a:solidFill>
                  <a:schemeClr val="tx1"/>
                </a:solidFill>
                <a:effectLst/>
                <a:latin typeface="+mn-lt"/>
                <a:ea typeface="+mn-ea"/>
                <a:cs typeface="+mn-cs"/>
              </a:rPr>
              <a:t>, for a complete explanation of the SI/SD determination. Section 5.7.2 of the Desk Reference has a description of cumulative substantial Improvement. </a:t>
            </a:r>
          </a:p>
          <a:p>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Community must specify a time period in the ordinance, both the starting point (date the first</a:t>
            </a:r>
            <a:r>
              <a:rPr lang="en-US" sz="1200" kern="1200" baseline="0" dirty="0">
                <a:solidFill>
                  <a:schemeClr val="tx1"/>
                </a:solidFill>
                <a:effectLst/>
                <a:latin typeface="+mn-lt"/>
                <a:ea typeface="+mn-ea"/>
                <a:cs typeface="+mn-cs"/>
              </a:rPr>
              <a:t> ordinance requiring cumulative SI is adopted)</a:t>
            </a:r>
            <a:r>
              <a:rPr lang="en-US" sz="1200" kern="1200" dirty="0">
                <a:solidFill>
                  <a:schemeClr val="tx1"/>
                </a:solidFill>
                <a:effectLst/>
                <a:latin typeface="+mn-lt"/>
                <a:ea typeface="+mn-ea"/>
                <a:cs typeface="+mn-cs"/>
              </a:rPr>
              <a:t> and the number of years over which the this time-dependent requirement will be tracked.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There are pros and cons for selecting longer periods (such as 10-years or the life of the structure) and for selecting shorter periods (such as 1-year or 5-years).  The period of time also determines the number of Community Rating System points.  Please also see FEMA P-758 to consider how market value over time will be handled.  Communities that adopt this provision should have written administrative procedures in place.</a:t>
            </a:r>
          </a:p>
          <a:p>
            <a:endParaRPr lang="en-US" dirty="0"/>
          </a:p>
        </p:txBody>
      </p:sp>
      <p:sp>
        <p:nvSpPr>
          <p:cNvPr id="4" name="Slide Number Placeholder 3"/>
          <p:cNvSpPr>
            <a:spLocks noGrp="1"/>
          </p:cNvSpPr>
          <p:nvPr>
            <p:ph type="sldNum" sz="quarter" idx="10"/>
          </p:nvPr>
        </p:nvSpPr>
        <p:spPr/>
        <p:txBody>
          <a:bodyPr/>
          <a:lstStyle/>
          <a:p>
            <a:pPr>
              <a:defRPr/>
            </a:pPr>
            <a:fld id="{3F9DC1C9-D6CC-411E-915F-0F694A58FE84}" type="slidenum">
              <a:rPr lang="en-US" smtClean="0"/>
              <a:pPr>
                <a:defRPr/>
              </a:pPr>
              <a:t>14</a:t>
            </a:fld>
            <a:endParaRPr lang="en-US"/>
          </a:p>
        </p:txBody>
      </p:sp>
    </p:spTree>
    <p:extLst>
      <p:ext uri="{BB962C8B-B14F-4D97-AF65-F5344CB8AC3E}">
        <p14:creationId xmlns:p14="http://schemas.microsoft.com/office/powerpoint/2010/main" val="571398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9DC1C9-D6CC-411E-915F-0F694A58FE84}" type="slidenum">
              <a:rPr lang="en-US" smtClean="0"/>
              <a:pPr>
                <a:defRPr/>
              </a:pPr>
              <a:t>15</a:t>
            </a:fld>
            <a:endParaRPr lang="en-US"/>
          </a:p>
        </p:txBody>
      </p:sp>
    </p:spTree>
    <p:extLst>
      <p:ext uri="{BB962C8B-B14F-4D97-AF65-F5344CB8AC3E}">
        <p14:creationId xmlns:p14="http://schemas.microsoft.com/office/powerpoint/2010/main" val="4222832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What is the “Coastal A Zone”?</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Post-flood evaluations, engineering calculations and laboratory tests indicate that conventional construction sustains considerable damage when exposed to waves between 3-ft and 1.5-ft.  FEMA draws the inland boundary of the coastal high hazard area (Zone V) where analyses and modeling indicate waves will be less than 3 </a:t>
            </a:r>
            <a:r>
              <a:rPr lang="en-US" sz="1200" kern="1200" dirty="0" err="1">
                <a:solidFill>
                  <a:schemeClr val="tx1"/>
                </a:solidFill>
                <a:effectLst/>
                <a:latin typeface="+mn-lt"/>
                <a:ea typeface="+mn-ea"/>
                <a:cs typeface="+mn-cs"/>
              </a:rPr>
              <a:t>ft</a:t>
            </a:r>
            <a:r>
              <a:rPr lang="en-US" sz="1200" kern="1200" dirty="0">
                <a:solidFill>
                  <a:schemeClr val="tx1"/>
                </a:solidFill>
                <a:effectLst/>
                <a:latin typeface="+mn-lt"/>
                <a:ea typeface="+mn-ea"/>
                <a:cs typeface="+mn-cs"/>
              </a:rPr>
              <a:t> high during the base flood.  The NFIP minimum requirements for buildings do not recognize the risk associated with waves less than 3 </a:t>
            </a:r>
            <a:r>
              <a:rPr lang="en-US" sz="1200" kern="1200" dirty="0" err="1">
                <a:solidFill>
                  <a:schemeClr val="tx1"/>
                </a:solidFill>
                <a:effectLst/>
                <a:latin typeface="+mn-lt"/>
                <a:ea typeface="+mn-ea"/>
                <a:cs typeface="+mn-cs"/>
              </a:rPr>
              <a:t>ft</a:t>
            </a:r>
            <a:r>
              <a:rPr lang="en-US" sz="1200" kern="1200" dirty="0">
                <a:solidFill>
                  <a:schemeClr val="tx1"/>
                </a:solidFill>
                <a:effectLst/>
                <a:latin typeface="+mn-lt"/>
                <a:ea typeface="+mn-ea"/>
                <a:cs typeface="+mn-cs"/>
              </a:rPr>
              <a:t> high.  </a:t>
            </a:r>
          </a:p>
          <a:p>
            <a:endParaRPr lang="en-US" dirty="0"/>
          </a:p>
          <a:p>
            <a:r>
              <a:rPr lang="en-US" sz="1200" kern="1200" dirty="0">
                <a:solidFill>
                  <a:schemeClr val="tx1"/>
                </a:solidFill>
                <a:effectLst/>
                <a:latin typeface="+mn-lt"/>
                <a:ea typeface="+mn-ea"/>
                <a:cs typeface="+mn-cs"/>
              </a:rPr>
              <a:t>Several years ago FEMA adopted a policy that new studies to revise maps in coastal communities would determine if areas are subject to waves between 3-ft and 1.5-ft.  If such conditions are identified, FEMA will delineate the inland extent of the 1.5-ft wave as the Limit of Moderate Wave Action (</a:t>
            </a:r>
            <a:r>
              <a:rPr lang="en-US" sz="1200" kern="1200" dirty="0" err="1">
                <a:solidFill>
                  <a:schemeClr val="tx1"/>
                </a:solidFill>
                <a:effectLst/>
                <a:latin typeface="+mn-lt"/>
                <a:ea typeface="+mn-ea"/>
                <a:cs typeface="+mn-cs"/>
              </a:rPr>
              <a:t>LiMWA</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not labeled as such on FIRMs, these areas between the </a:t>
            </a:r>
            <a:r>
              <a:rPr lang="en-US" sz="1200" kern="1200" dirty="0" err="1">
                <a:solidFill>
                  <a:schemeClr val="tx1"/>
                </a:solidFill>
                <a:effectLst/>
                <a:latin typeface="+mn-lt"/>
                <a:ea typeface="+mn-ea"/>
                <a:cs typeface="+mn-cs"/>
              </a:rPr>
              <a:t>LiMWA</a:t>
            </a:r>
            <a:r>
              <a:rPr lang="en-US" sz="1200" kern="1200" dirty="0">
                <a:solidFill>
                  <a:schemeClr val="tx1"/>
                </a:solidFill>
                <a:effectLst/>
                <a:latin typeface="+mn-lt"/>
                <a:ea typeface="+mn-ea"/>
                <a:cs typeface="+mn-cs"/>
              </a:rPr>
              <a:t> and the Zone V boundary (or shoreline) are referred to as “Coastal A Zones” (CAZ).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 in mind that even if your current effective Flood Insurance Rate Maps do not show a </a:t>
            </a:r>
            <a:r>
              <a:rPr lang="en-US" sz="1200" kern="1200" dirty="0" err="1">
                <a:solidFill>
                  <a:schemeClr val="tx1"/>
                </a:solidFill>
                <a:effectLst/>
                <a:latin typeface="+mn-lt"/>
                <a:ea typeface="+mn-ea"/>
                <a:cs typeface="+mn-cs"/>
              </a:rPr>
              <a:t>LiMWA</a:t>
            </a:r>
            <a:r>
              <a:rPr lang="en-US" sz="1200" kern="1200" dirty="0">
                <a:solidFill>
                  <a:schemeClr val="tx1"/>
                </a:solidFill>
                <a:effectLst/>
                <a:latin typeface="+mn-lt"/>
                <a:ea typeface="+mn-ea"/>
                <a:cs typeface="+mn-cs"/>
              </a:rPr>
              <a:t> now, the maps may be revised in the future as part of FEMA’s nationwide initiative to update FIRMs.</a:t>
            </a:r>
            <a:endParaRPr lang="en-US" dirty="0"/>
          </a:p>
        </p:txBody>
      </p:sp>
      <p:sp>
        <p:nvSpPr>
          <p:cNvPr id="4" name="Slide Number Placeholder 3"/>
          <p:cNvSpPr>
            <a:spLocks noGrp="1"/>
          </p:cNvSpPr>
          <p:nvPr>
            <p:ph type="sldNum" sz="quarter" idx="10"/>
          </p:nvPr>
        </p:nvSpPr>
        <p:spPr/>
        <p:txBody>
          <a:bodyPr/>
          <a:lstStyle/>
          <a:p>
            <a:pPr>
              <a:defRPr/>
            </a:pPr>
            <a:fld id="{3F9DC1C9-D6CC-411E-915F-0F694A58FE84}" type="slidenum">
              <a:rPr lang="en-US" smtClean="0"/>
              <a:pPr>
                <a:defRPr/>
              </a:pPr>
              <a:t>16</a:t>
            </a:fld>
            <a:endParaRPr lang="en-US"/>
          </a:p>
        </p:txBody>
      </p:sp>
    </p:spTree>
    <p:extLst>
      <p:ext uri="{BB962C8B-B14F-4D97-AF65-F5344CB8AC3E}">
        <p14:creationId xmlns:p14="http://schemas.microsoft.com/office/powerpoint/2010/main" val="1356969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{You may choose to customize this slide based on the method</a:t>
            </a:r>
            <a:r>
              <a:rPr lang="en-US" baseline="0" dirty="0"/>
              <a:t> used in your community.}</a:t>
            </a:r>
          </a:p>
          <a:p>
            <a:endParaRPr lang="en-US" baseline="0" dirty="0"/>
          </a:p>
          <a:p>
            <a:r>
              <a:rPr lang="en-US" sz="1200" b="1" u="sng" kern="1200" dirty="0">
                <a:solidFill>
                  <a:schemeClr val="tx1"/>
                </a:solidFill>
                <a:effectLst/>
                <a:latin typeface="+mn-lt"/>
                <a:ea typeface="+mn-ea"/>
                <a:cs typeface="+mn-cs"/>
              </a:rPr>
              <a:t>How the FBC, Building addresses CAZ:</a:t>
            </a:r>
            <a:r>
              <a:rPr lang="en-US" sz="1200" kern="1200" dirty="0">
                <a:solidFill>
                  <a:schemeClr val="tx1"/>
                </a:solidFill>
                <a:effectLst/>
                <a:latin typeface="+mn-lt"/>
                <a:ea typeface="+mn-ea"/>
                <a:cs typeface="+mn-cs"/>
              </a:rPr>
              <a:t>  The FBC Building, by reference to ASCE 7 (for loads) and to ASCE 24, requires the designer to determine if Coastal A Zone conditions exist at a site.  ASCE 24 defines the Coastal A Zone as follows:  “Area within a special flood hazard </a:t>
            </a:r>
            <a:r>
              <a:rPr lang="en-US" sz="1200" kern="1200" dirty="0">
                <a:solidFill>
                  <a:srgbClr val="FF0000"/>
                </a:solidFill>
                <a:effectLst/>
                <a:latin typeface="+mn-lt"/>
                <a:ea typeface="+mn-ea"/>
                <a:cs typeface="+mn-cs"/>
              </a:rPr>
              <a:t>area</a:t>
            </a:r>
            <a:r>
              <a:rPr lang="en-US" sz="1200" kern="1200" dirty="0">
                <a:solidFill>
                  <a:schemeClr val="tx1"/>
                </a:solidFill>
                <a:effectLst/>
                <a:latin typeface="+mn-lt"/>
                <a:ea typeface="+mn-ea"/>
                <a:cs typeface="+mn-cs"/>
              </a:rPr>
              <a:t>, landward of a V Zone or landward of an open coast without mapped V Zones.  In a Coastal A Zone, the principal source of flooding must be astronomical tides, storm surges, seiches, or tsunamis, not riverine flooding.  During the base flood conditions, the potential for breaking wave heights shall be greater than or equal to 1.5 ft.”  </a:t>
            </a:r>
          </a:p>
          <a:p>
            <a:endParaRPr lang="en-US" baseline="0" dirty="0"/>
          </a:p>
          <a:p>
            <a:r>
              <a:rPr lang="en-US" sz="1200" kern="1200" dirty="0">
                <a:solidFill>
                  <a:schemeClr val="tx1"/>
                </a:solidFill>
                <a:effectLst/>
                <a:latin typeface="+mn-lt"/>
                <a:ea typeface="+mn-ea"/>
                <a:cs typeface="+mn-cs"/>
              </a:rPr>
              <a:t>If a site is determined to have CAZ conditions, then ASCE 24 requires buildings to be treated the same as buildings in coastal high hazard areas (Zone V), with one exception – openings are required in breakaway walls.</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How the FBC, Residential specifies CAZ:</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FBC, R does not require determination of CAZ conditions.  However, R322.2 does specify that areas that have been “delineated as subject to wave heights between 1 ½ </a:t>
            </a:r>
            <a:r>
              <a:rPr lang="en-US" sz="1200" kern="1200" dirty="0" err="1">
                <a:solidFill>
                  <a:schemeClr val="tx1"/>
                </a:solidFill>
                <a:effectLst/>
                <a:latin typeface="+mn-lt"/>
                <a:ea typeface="+mn-ea"/>
                <a:cs typeface="+mn-cs"/>
              </a:rPr>
              <a:t>ft</a:t>
            </a:r>
            <a:r>
              <a:rPr lang="en-US" sz="1200" kern="1200" dirty="0">
                <a:solidFill>
                  <a:schemeClr val="tx1"/>
                </a:solidFill>
                <a:effectLst/>
                <a:latin typeface="+mn-lt"/>
                <a:ea typeface="+mn-ea"/>
                <a:cs typeface="+mn-cs"/>
              </a:rPr>
              <a:t> (457 mm) and 3 feet (914 mm) shall be designated as Coastal A Zones.”  This means the CAZ applies only if a </a:t>
            </a:r>
            <a:r>
              <a:rPr lang="en-US" sz="1200" kern="1200" dirty="0" err="1">
                <a:solidFill>
                  <a:schemeClr val="tx1"/>
                </a:solidFill>
                <a:effectLst/>
                <a:latin typeface="+mn-lt"/>
                <a:ea typeface="+mn-ea"/>
                <a:cs typeface="+mn-cs"/>
              </a:rPr>
              <a:t>LiMWA</a:t>
            </a:r>
            <a:r>
              <a:rPr lang="en-US" sz="1200" kern="1200" dirty="0">
                <a:solidFill>
                  <a:schemeClr val="tx1"/>
                </a:solidFill>
                <a:effectLst/>
                <a:latin typeface="+mn-lt"/>
                <a:ea typeface="+mn-ea"/>
                <a:cs typeface="+mn-cs"/>
              </a:rPr>
              <a:t> is delineated on the FIRM </a:t>
            </a:r>
            <a:r>
              <a:rPr lang="en-US" sz="1200" u="sng" kern="1200" dirty="0">
                <a:solidFill>
                  <a:schemeClr val="tx1"/>
                </a:solidFill>
                <a:effectLst/>
                <a:latin typeface="+mn-lt"/>
                <a:ea typeface="+mn-ea"/>
                <a:cs typeface="+mn-cs"/>
              </a:rPr>
              <a:t>or</a:t>
            </a:r>
            <a:r>
              <a:rPr lang="en-US" sz="1200" kern="1200" dirty="0">
                <a:solidFill>
                  <a:schemeClr val="tx1"/>
                </a:solidFill>
                <a:effectLst/>
                <a:latin typeface="+mn-lt"/>
                <a:ea typeface="+mn-ea"/>
                <a:cs typeface="+mn-cs"/>
              </a:rPr>
              <a:t> if a community otherwise designates an area as subject to such wave conditions.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terms of allowable foundation types and enclosures, the FBC, R treats CAZs like Zone A (i.e., solid foundations (perimeter walls, stem walls) and elevation on fill are permitted, along with open foundations such as pilings, columns, and piers).   The only provision specific to CAZ requirement is in R322.2.1, elevation requirements, which specifies that if the CAZ has been designated, then lowest floors shall be elevated to or above the base flood elevation plus 1 foot, or the design flood elevation, whichever is higher.   [Note: in communities that use the FIRM, the DFE is the same as the BFE.]</a:t>
            </a:r>
            <a:endParaRPr lang="en-US" dirty="0"/>
          </a:p>
        </p:txBody>
      </p:sp>
      <p:sp>
        <p:nvSpPr>
          <p:cNvPr id="4" name="Slide Number Placeholder 3"/>
          <p:cNvSpPr>
            <a:spLocks noGrp="1"/>
          </p:cNvSpPr>
          <p:nvPr>
            <p:ph type="sldNum" sz="quarter" idx="10"/>
          </p:nvPr>
        </p:nvSpPr>
        <p:spPr/>
        <p:txBody>
          <a:bodyPr/>
          <a:lstStyle/>
          <a:p>
            <a:pPr>
              <a:defRPr/>
            </a:pPr>
            <a:fld id="{3F9DC1C9-D6CC-411E-915F-0F694A58FE84}" type="slidenum">
              <a:rPr lang="en-US" smtClean="0"/>
              <a:pPr>
                <a:defRPr/>
              </a:pPr>
              <a:t>17</a:t>
            </a:fld>
            <a:endParaRPr lang="en-US"/>
          </a:p>
        </p:txBody>
      </p:sp>
    </p:spTree>
    <p:extLst>
      <p:ext uri="{BB962C8B-B14F-4D97-AF65-F5344CB8AC3E}">
        <p14:creationId xmlns:p14="http://schemas.microsoft.com/office/powerpoint/2010/main" val="1356969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from “Design and Construction</a:t>
            </a:r>
            <a:r>
              <a:rPr lang="en-US" baseline="0" dirty="0"/>
              <a:t> in Coastal A Zones”, http://www.fema.gov/pdf/rebuild/mat/coastal_a_zones.pdf </a:t>
            </a:r>
          </a:p>
          <a:p>
            <a:endParaRPr lang="en-US" dirty="0"/>
          </a:p>
        </p:txBody>
      </p:sp>
      <p:sp>
        <p:nvSpPr>
          <p:cNvPr id="4" name="Slide Number Placeholder 3"/>
          <p:cNvSpPr>
            <a:spLocks noGrp="1"/>
          </p:cNvSpPr>
          <p:nvPr>
            <p:ph type="sldNum" sz="quarter" idx="10"/>
          </p:nvPr>
        </p:nvSpPr>
        <p:spPr/>
        <p:txBody>
          <a:bodyPr/>
          <a:lstStyle/>
          <a:p>
            <a:pPr>
              <a:defRPr/>
            </a:pPr>
            <a:fld id="{3F9DC1C9-D6CC-411E-915F-0F694A58FE84}" type="slidenum">
              <a:rPr lang="en-US" smtClean="0"/>
              <a:pPr>
                <a:defRPr/>
              </a:pPr>
              <a:t>18</a:t>
            </a:fld>
            <a:endParaRPr lang="en-US"/>
          </a:p>
        </p:txBody>
      </p:sp>
    </p:spTree>
    <p:extLst>
      <p:ext uri="{BB962C8B-B14F-4D97-AF65-F5344CB8AC3E}">
        <p14:creationId xmlns:p14="http://schemas.microsoft.com/office/powerpoint/2010/main" val="1356969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Repetitive Loss (to qualify for Increased Cost of Compliance insurance claim payment)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Federal flood insurance policies include coverage called Increased Cost of Compliance (ICC).  Owners of NFIP-insured buildings that are located in special flood hazard areas (SFHA) </a:t>
            </a:r>
            <a:r>
              <a:rPr lang="en-US" sz="1200"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are determined to meet the basic definition of “substantial damage” due to damage by flooding are eligible to file ICC claims for up to $30,000 towards the cost of bringing buildings into compliance with the floodplain management requirements for new construction.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communities that adopt specific language for “repetitive loss” structures, such structures may be eligible for the ICC claim even if they do not meet the standard 50% threshold for substantial damage by a single event.  </a:t>
            </a:r>
            <a:r>
              <a:rPr lang="en-US" sz="1200" u="sng" kern="1200" dirty="0">
                <a:solidFill>
                  <a:schemeClr val="tx1"/>
                </a:solidFill>
                <a:effectLst/>
                <a:latin typeface="+mn-lt"/>
                <a:ea typeface="+mn-ea"/>
                <a:cs typeface="+mn-cs"/>
              </a:rPr>
              <a:t>To qualify, communities must adopt and enforce the provision on all buildings in SFHAs, not just those that are covered by federal flood insurance.</a:t>
            </a:r>
            <a:r>
              <a:rPr lang="en-US" sz="1200" kern="1200" dirty="0">
                <a:solidFill>
                  <a:schemeClr val="tx1"/>
                </a:solidFill>
                <a:effectLst/>
                <a:latin typeface="+mn-lt"/>
                <a:ea typeface="+mn-ea"/>
                <a:cs typeface="+mn-cs"/>
              </a:rPr>
              <a:t>  The specific language that defines “repetitive loss” is specified in the federal law that authorized the ICC coverage.  [Source:  FEMA 301, </a:t>
            </a:r>
            <a:r>
              <a:rPr lang="en-US" sz="1200" i="1" kern="1200" dirty="0">
                <a:solidFill>
                  <a:schemeClr val="tx1"/>
                </a:solidFill>
                <a:effectLst/>
                <a:latin typeface="+mn-lt"/>
                <a:ea typeface="+mn-ea"/>
                <a:cs typeface="+mn-cs"/>
              </a:rPr>
              <a:t>Increased Cost of Compliance Coverage:  Guidance for State and Local Officials</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3F9DC1C9-D6CC-411E-915F-0F694A58FE84}" type="slidenum">
              <a:rPr lang="en-US" smtClean="0"/>
              <a:pPr>
                <a:defRPr/>
              </a:pPr>
              <a:t>19</a:t>
            </a:fld>
            <a:endParaRPr lang="en-US"/>
          </a:p>
        </p:txBody>
      </p:sp>
    </p:spTree>
    <p:extLst>
      <p:ext uri="{BB962C8B-B14F-4D97-AF65-F5344CB8AC3E}">
        <p14:creationId xmlns:p14="http://schemas.microsoft.com/office/powerpoint/2010/main" val="135696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6115" indent="-166115">
              <a:buFont typeface="Arial" pitchFamily="34" charset="0"/>
              <a:buChar char="•"/>
            </a:pPr>
            <a:r>
              <a:rPr lang="en-US" dirty="0"/>
              <a:t>The National Flood Insurance Program (NFIP) enables property owners in participating communities to purchase insurance protection from the government against losses from flooding. </a:t>
            </a:r>
          </a:p>
          <a:p>
            <a:pPr marL="166115" indent="-166115">
              <a:buFont typeface="Arial" pitchFamily="34" charset="0"/>
              <a:buChar char="•"/>
            </a:pPr>
            <a:r>
              <a:rPr lang="en-US" dirty="0"/>
              <a:t>All but a very small number of all Florida communities participate in the National Flood Insurance Program. There are nearly 2 million flood insurance policies in Florida which represents nearly 37 percent of total policies in effect nationwide. </a:t>
            </a:r>
          </a:p>
          <a:p>
            <a:pPr marL="166115" indent="-166115">
              <a:buFont typeface="Arial" pitchFamily="34" charset="0"/>
              <a:buChar char="•"/>
            </a:pPr>
            <a:r>
              <a:rPr lang="en-US" dirty="0"/>
              <a:t>Look up number of policies in your community: http://bsa.nfipstat.fema.gov/reports/1011.htm#FLT </a:t>
            </a:r>
          </a:p>
          <a:p>
            <a:pPr marL="166115" indent="-166115">
              <a:buFont typeface="Arial" pitchFamily="34" charset="0"/>
              <a:buChar char="•"/>
            </a:pPr>
            <a:r>
              <a:rPr lang="en-US" dirty="0"/>
              <a:t>Participation in the NFIP is based on an agreement between local communities and the federal government which states that if a community will adopt and enforce a floodplain management ordinance to reduce future flood risks to new construction in Special Flood Hazard Areas (SFHA), the federal government will make flood insurance available within the community as a financial protection against flood losses. </a:t>
            </a:r>
          </a:p>
          <a:p>
            <a:pPr marL="166115" indent="-166115">
              <a:buFont typeface="Arial" pitchFamily="34" charset="0"/>
              <a:buChar char="•"/>
            </a:pPr>
            <a:r>
              <a:rPr lang="en-US" dirty="0"/>
              <a:t>The SFHAs and other risk premium zones applicable to each participating community are depicted on Flood Insurance Rate Maps (FIRMs). </a:t>
            </a:r>
          </a:p>
          <a:p>
            <a:endParaRPr lang="en-US" dirty="0"/>
          </a:p>
        </p:txBody>
      </p:sp>
      <p:sp>
        <p:nvSpPr>
          <p:cNvPr id="4" name="Slide Number Placeholder 3"/>
          <p:cNvSpPr>
            <a:spLocks noGrp="1"/>
          </p:cNvSpPr>
          <p:nvPr>
            <p:ph type="sldNum" sz="quarter" idx="10"/>
          </p:nvPr>
        </p:nvSpPr>
        <p:spPr/>
        <p:txBody>
          <a:bodyPr/>
          <a:lstStyle/>
          <a:p>
            <a:pPr>
              <a:defRPr/>
            </a:pPr>
            <a:fld id="{BF920C01-755A-464D-BFCB-93BBCB32F51D}" type="slidenum">
              <a:rPr lang="en-US" smtClean="0"/>
              <a:pPr>
                <a:defRPr/>
              </a:pPr>
              <a:t>2</a:t>
            </a:fld>
            <a:endParaRPr lang="en-US" dirty="0"/>
          </a:p>
        </p:txBody>
      </p:sp>
    </p:spTree>
    <p:extLst>
      <p:ext uri="{BB962C8B-B14F-4D97-AF65-F5344CB8AC3E}">
        <p14:creationId xmlns:p14="http://schemas.microsoft.com/office/powerpoint/2010/main" val="14612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the 2001 FBC was developed, the Florida Building Commission made an administrative decision to remove the flood provisions from the model I-codes that are the basis for the FBC.  Instead, the code referred to local floodplain management ordinances.</a:t>
            </a:r>
          </a:p>
          <a:p>
            <a:endParaRPr lang="en-US" dirty="0"/>
          </a:p>
          <a:p>
            <a:r>
              <a:rPr lang="en-US" dirty="0"/>
              <a:t>That changed with the 2010 FBC, which included flood provisions that FEMA states are consistent with the NFIP requirements for buildings and structures. The 5</a:t>
            </a:r>
            <a:r>
              <a:rPr lang="en-US" baseline="30000" dirty="0"/>
              <a:t>th</a:t>
            </a:r>
            <a:r>
              <a:rPr lang="en-US" dirty="0"/>
              <a:t> Edition FBC retains flood provisions and thus is also consistent with the NFIP requirements</a:t>
            </a:r>
            <a:r>
              <a:rPr lang="en-US" baseline="0" dirty="0"/>
              <a:t> for buildings and structures.</a:t>
            </a:r>
            <a:r>
              <a:rPr lang="en-US" dirty="0"/>
              <a:t>  By law, only the FBC governs the design of buildings – which creates potential for conflict with building provisions in local floodplain management ordinances.  This, and numerous inconsistencies identified by DEM and FEMA in previously-adopted local ordinances prompted DEM to develop the new model, and to work to get FEMA approval.  </a:t>
            </a:r>
          </a:p>
          <a:p>
            <a:endParaRPr lang="en-US" dirty="0"/>
          </a:p>
        </p:txBody>
      </p:sp>
      <p:sp>
        <p:nvSpPr>
          <p:cNvPr id="4" name="Slide Number Placeholder 3"/>
          <p:cNvSpPr>
            <a:spLocks noGrp="1"/>
          </p:cNvSpPr>
          <p:nvPr>
            <p:ph type="sldNum" sz="quarter" idx="10"/>
          </p:nvPr>
        </p:nvSpPr>
        <p:spPr/>
        <p:txBody>
          <a:bodyPr/>
          <a:lstStyle/>
          <a:p>
            <a:pPr>
              <a:defRPr/>
            </a:pPr>
            <a:fld id="{BF920C01-755A-464D-BFCB-93BBCB32F51D}" type="slidenum">
              <a:rPr lang="en-US" smtClean="0"/>
              <a:pPr>
                <a:defRPr/>
              </a:pPr>
              <a:t>3</a:t>
            </a:fld>
            <a:endParaRPr lang="en-US" dirty="0"/>
          </a:p>
        </p:txBody>
      </p:sp>
    </p:spTree>
    <p:extLst>
      <p:ext uri="{BB962C8B-B14F-4D97-AF65-F5344CB8AC3E}">
        <p14:creationId xmlns:p14="http://schemas.microsoft.com/office/powerpoint/2010/main" val="68955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6115" indent="-166115">
              <a:buFont typeface="Arial" pitchFamily="34" charset="0"/>
              <a:buChar char="•"/>
            </a:pPr>
            <a:r>
              <a:rPr lang="en-US" dirty="0"/>
              <a:t>Action is required by our community to repeal and replace our local floodplain management regulations.  </a:t>
            </a:r>
          </a:p>
          <a:p>
            <a:pPr marL="166115" indent="-166115">
              <a:buFont typeface="Arial" pitchFamily="34" charset="0"/>
              <a:buChar char="•"/>
            </a:pPr>
            <a:r>
              <a:rPr lang="en-US" dirty="0"/>
              <a:t>The FBC contains all laws and rules that pertain to and govern design and construction of buildings.  This means the flood provisions of the FBC that govern flood-resistant design of buildings in mapped flood hazard areas supersede local regulations that are not consistent with the FBC.</a:t>
            </a:r>
          </a:p>
          <a:p>
            <a:pPr marL="166115" indent="-166115">
              <a:buFont typeface="Arial" pitchFamily="34" charset="0"/>
              <a:buChar char="•"/>
            </a:pPr>
            <a:r>
              <a:rPr lang="en-US" dirty="0"/>
              <a:t>Inconsistencies and possible conflicts occur if local floodplain management regulations are not coordinated with the FBC.  </a:t>
            </a:r>
          </a:p>
          <a:p>
            <a:pPr marL="166115" indent="-166115">
              <a:buFont typeface="Arial" pitchFamily="34" charset="0"/>
              <a:buChar char="•"/>
            </a:pPr>
            <a:endParaRPr lang="en-US" dirty="0"/>
          </a:p>
          <a:p>
            <a:pPr defTabSz="864931">
              <a:defRPr/>
            </a:pPr>
            <a:r>
              <a:rPr lang="en-US" sz="1000" dirty="0"/>
              <a:t>FAQ:  Are we required to use the new model? </a:t>
            </a:r>
            <a:r>
              <a:rPr lang="en-US" sz="1100" dirty="0">
                <a:latin typeface="Arial" charset="0"/>
              </a:rPr>
              <a:t>No, but the model ordinance is carefully crafted to meet NFIP requirements and to explicitly coordinate with the FBC.  While the model that DEM prepared is not the only way a community could achieve NFIP compliance and coordinate with the FBC, </a:t>
            </a:r>
            <a:r>
              <a:rPr lang="en-US" sz="1100" u="sng" dirty="0">
                <a:latin typeface="Arial" charset="0"/>
              </a:rPr>
              <a:t>technical support provided by DEM will be allocated on a priority basis for the communities that choose to use the model</a:t>
            </a:r>
            <a:r>
              <a:rPr lang="en-US" sz="1100" dirty="0">
                <a:latin typeface="Arial" charset="0"/>
              </a:rPr>
              <a:t>.  DEM is not preparing guidance to modify local FPM regulations that were based on a model used by most Florida communities several years ago.  Taking this approach is a time- and labor-intensive effort.  Since DEM began this initiative, fewer than 10 communities out of nearly 300 have elected to modify their existing regulations and some of them are exploring moving to the model ordinance (as of May</a:t>
            </a:r>
            <a:r>
              <a:rPr lang="en-US" sz="1100" baseline="0" dirty="0">
                <a:latin typeface="Arial" charset="0"/>
              </a:rPr>
              <a:t> 2016</a:t>
            </a:r>
            <a:r>
              <a:rPr lang="en-US" sz="1100" dirty="0">
                <a:latin typeface="Arial" charset="0"/>
              </a:rPr>
              <a:t>).  </a:t>
            </a:r>
          </a:p>
          <a:p>
            <a:endParaRPr lang="en-US" sz="1000" dirty="0"/>
          </a:p>
          <a:p>
            <a:endParaRPr lang="en-US" dirty="0"/>
          </a:p>
        </p:txBody>
      </p:sp>
      <p:sp>
        <p:nvSpPr>
          <p:cNvPr id="4" name="Slide Number Placeholder 3"/>
          <p:cNvSpPr>
            <a:spLocks noGrp="1"/>
          </p:cNvSpPr>
          <p:nvPr>
            <p:ph type="sldNum" sz="quarter" idx="10"/>
          </p:nvPr>
        </p:nvSpPr>
        <p:spPr/>
        <p:txBody>
          <a:bodyPr/>
          <a:lstStyle/>
          <a:p>
            <a:pPr>
              <a:defRPr/>
            </a:pPr>
            <a:fld id="{BF920C01-755A-464D-BFCB-93BBCB32F51D}" type="slidenum">
              <a:rPr lang="en-US" smtClean="0"/>
              <a:pPr>
                <a:defRPr/>
              </a:pPr>
              <a:t>4</a:t>
            </a:fld>
            <a:endParaRPr lang="en-US" dirty="0"/>
          </a:p>
        </p:txBody>
      </p:sp>
    </p:spTree>
    <p:extLst>
      <p:ext uri="{BB962C8B-B14F-4D97-AF65-F5344CB8AC3E}">
        <p14:creationId xmlns:p14="http://schemas.microsoft.com/office/powerpoint/2010/main" val="222577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6115" indent="-166115">
              <a:buFont typeface="Arial" pitchFamily="34" charset="0"/>
              <a:buChar char="•"/>
            </a:pPr>
            <a:r>
              <a:rPr lang="en-US" sz="1300" dirty="0"/>
              <a:t>The model ordinance, which also contains language for local administrative code amendments, is specifically designed to repeal and replace existing regulations, to satisfy the NFIP, to coordinate with the FBC, and to meet the requirements of section 553.73(5), F.S.</a:t>
            </a:r>
          </a:p>
          <a:p>
            <a:pPr marL="166115" indent="-166115">
              <a:buFont typeface="Arial" pitchFamily="34" charset="0"/>
              <a:buChar char="•"/>
            </a:pPr>
            <a:r>
              <a:rPr lang="en-US" sz="1300" dirty="0"/>
              <a:t>In addition, the new model is improved in several respects:</a:t>
            </a:r>
          </a:p>
          <a:p>
            <a:pPr marL="609090" lvl="1" indent="-166115">
              <a:buFont typeface="Arial" pitchFamily="34" charset="0"/>
              <a:buChar char="•"/>
            </a:pPr>
            <a:r>
              <a:rPr lang="en-US" sz="1300" dirty="0"/>
              <a:t>Incorporates floodplain management provisions that are clearer and more detailed, including administrative provisions and requirements for development other than buildings.</a:t>
            </a:r>
          </a:p>
          <a:p>
            <a:pPr marL="609090" lvl="1" indent="-166115">
              <a:buFont typeface="Arial" pitchFamily="34" charset="0"/>
              <a:buChar char="•"/>
            </a:pPr>
            <a:r>
              <a:rPr lang="en-US" sz="1300" dirty="0"/>
              <a:t>These provisions are based largely on various FEMA guidance documents which makes it easier for both communities and applicants to apply NFIP-consistent requirements.</a:t>
            </a:r>
          </a:p>
          <a:p>
            <a:endParaRPr lang="en-US" dirty="0"/>
          </a:p>
        </p:txBody>
      </p:sp>
      <p:sp>
        <p:nvSpPr>
          <p:cNvPr id="4" name="Slide Number Placeholder 3"/>
          <p:cNvSpPr>
            <a:spLocks noGrp="1"/>
          </p:cNvSpPr>
          <p:nvPr>
            <p:ph type="sldNum" sz="quarter" idx="10"/>
          </p:nvPr>
        </p:nvSpPr>
        <p:spPr/>
        <p:txBody>
          <a:bodyPr/>
          <a:lstStyle/>
          <a:p>
            <a:pPr>
              <a:defRPr/>
            </a:pPr>
            <a:fld id="{BF920C01-755A-464D-BFCB-93BBCB32F51D}" type="slidenum">
              <a:rPr lang="en-US" smtClean="0"/>
              <a:pPr>
                <a:defRPr/>
              </a:pPr>
              <a:t>5</a:t>
            </a:fld>
            <a:endParaRPr lang="en-US" dirty="0"/>
          </a:p>
        </p:txBody>
      </p:sp>
    </p:spTree>
    <p:extLst>
      <p:ext uri="{BB962C8B-B14F-4D97-AF65-F5344CB8AC3E}">
        <p14:creationId xmlns:p14="http://schemas.microsoft.com/office/powerpoint/2010/main" val="2602004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Examples</a:t>
            </a:r>
            <a:r>
              <a:rPr lang="en-US" baseline="0" dirty="0"/>
              <a:t> of more specific administrative provisions:  determining BFEs where none on FIRM; making and documenting Substantial Improvement/Substantial Damage determinations</a:t>
            </a:r>
          </a:p>
          <a:p>
            <a:endParaRPr lang="en-US" baseline="0" dirty="0"/>
          </a:p>
          <a:p>
            <a:r>
              <a:rPr lang="en-US" baseline="0" dirty="0"/>
              <a:t>FEMA requires all buildings to be regulated for flood – the ordinance simply says buildings exempt from the FBC (that are within the community’s jurisdiction) have to comply with ASCE 24 (the same standard that the FBC, Building references for specific requirements for buildings).  FEMA requires all development to be regulated, including buildings exempt from the FBC such as farm buildings on farms.  Local FPM regulations were always intended to regulate all buildings.  </a:t>
            </a:r>
            <a:endParaRPr lang="en-US" dirty="0"/>
          </a:p>
          <a:p>
            <a:endParaRPr lang="en-US" dirty="0"/>
          </a:p>
          <a:p>
            <a:pPr defTabSz="885949">
              <a:defRPr/>
            </a:pPr>
            <a:r>
              <a:rPr lang="en-US" dirty="0"/>
              <a:t>The</a:t>
            </a:r>
            <a:r>
              <a:rPr lang="en-US" baseline="0" dirty="0"/>
              <a:t> BO and the FPA may be the same person/office. </a:t>
            </a:r>
            <a:r>
              <a:rPr lang="en-US" dirty="0"/>
              <a:t>FAQ:  Must the community’s Building Official also be designated the Floodplain Administrator? </a:t>
            </a:r>
            <a:r>
              <a:rPr lang="en-US" sz="1100" dirty="0">
                <a:latin typeface="Arial" charset="0"/>
              </a:rPr>
              <a:t>No. Communities should designate the position of a qualified staff member who is knowledgeable about floodplain management to fulfill the broad range of responsibilities of the Floodplain Administrator.  It is common to designate a department head, planning manager, building official, or a town manager, who then delegates functions. By law, the building official is responsible for enforcing the building code. If designated as the Floodplain Administrator, the building official functions under the authority of the FPM regulations. </a:t>
            </a:r>
          </a:p>
          <a:p>
            <a:pPr defTabSz="885949"/>
            <a:endParaRPr lang="en-US" dirty="0"/>
          </a:p>
          <a:p>
            <a:endParaRPr lang="en-US" dirty="0"/>
          </a:p>
        </p:txBody>
      </p:sp>
      <p:sp>
        <p:nvSpPr>
          <p:cNvPr id="4" name="Slide Number Placeholder 3"/>
          <p:cNvSpPr>
            <a:spLocks noGrp="1"/>
          </p:cNvSpPr>
          <p:nvPr>
            <p:ph type="sldNum" sz="quarter" idx="10"/>
          </p:nvPr>
        </p:nvSpPr>
        <p:spPr/>
        <p:txBody>
          <a:bodyPr/>
          <a:lstStyle/>
          <a:p>
            <a:pPr>
              <a:defRPr/>
            </a:pPr>
            <a:fld id="{BF920C01-755A-464D-BFCB-93BBCB32F51D}" type="slidenum">
              <a:rPr lang="en-US" smtClean="0"/>
              <a:pPr>
                <a:defRPr/>
              </a:pPr>
              <a:t>6</a:t>
            </a:fld>
            <a:endParaRPr lang="en-US" dirty="0"/>
          </a:p>
        </p:txBody>
      </p:sp>
    </p:spTree>
    <p:extLst>
      <p:ext uri="{BB962C8B-B14F-4D97-AF65-F5344CB8AC3E}">
        <p14:creationId xmlns:p14="http://schemas.microsoft.com/office/powerpoint/2010/main" val="237434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E</a:t>
            </a:r>
            <a:r>
              <a:rPr lang="en-US" sz="1300" dirty="0"/>
              <a:t>xamples of more specific provisions for “Development” (broadly defined):  </a:t>
            </a:r>
          </a:p>
          <a:p>
            <a:pPr marL="885949" lvl="1" indent="-276859">
              <a:buFont typeface="Arial" pitchFamily="34" charset="0"/>
              <a:buChar char="•"/>
            </a:pPr>
            <a:r>
              <a:rPr lang="en-US" sz="1300" dirty="0"/>
              <a:t>MFH</a:t>
            </a:r>
          </a:p>
          <a:p>
            <a:pPr marL="885949" lvl="1" indent="-276859">
              <a:buFont typeface="Arial" pitchFamily="34" charset="0"/>
              <a:buChar char="•"/>
            </a:pPr>
            <a:r>
              <a:rPr lang="en-US" sz="1300" dirty="0"/>
              <a:t>RVs</a:t>
            </a:r>
          </a:p>
          <a:p>
            <a:pPr marL="885949" lvl="1" indent="-276859">
              <a:buFont typeface="Arial" pitchFamily="34" charset="0"/>
              <a:buChar char="•"/>
            </a:pPr>
            <a:r>
              <a:rPr lang="en-US" sz="1300" dirty="0"/>
              <a:t>tanks</a:t>
            </a:r>
          </a:p>
          <a:p>
            <a:pPr marL="885949" lvl="1" indent="-276859">
              <a:buFont typeface="Arial" pitchFamily="34" charset="0"/>
              <a:buChar char="•"/>
            </a:pPr>
            <a:r>
              <a:rPr lang="en-US" sz="1300" dirty="0"/>
              <a:t>floodplain fill </a:t>
            </a:r>
          </a:p>
          <a:p>
            <a:pPr marL="885949" lvl="1" indent="-276859">
              <a:buFont typeface="Arial" pitchFamily="34" charset="0"/>
              <a:buChar char="•"/>
            </a:pPr>
            <a:r>
              <a:rPr lang="en-US" sz="1300" dirty="0"/>
              <a:t>channel alterations</a:t>
            </a:r>
          </a:p>
          <a:p>
            <a:endParaRPr lang="en-US" sz="1300" dirty="0"/>
          </a:p>
          <a:p>
            <a:pPr defTabSz="885949">
              <a:defRPr/>
            </a:pPr>
            <a:r>
              <a:rPr lang="en-US" sz="1300" dirty="0"/>
              <a:t>FEMA requires all development to be regulated, including buildings exempt from the Florida Building Code, such as farm buildings on farms.  Local floodplain management regulations were always intended to regulate all buildings.  </a:t>
            </a:r>
          </a:p>
          <a:p>
            <a:endParaRPr lang="en-US" baseline="0" dirty="0"/>
          </a:p>
        </p:txBody>
      </p:sp>
      <p:sp>
        <p:nvSpPr>
          <p:cNvPr id="4" name="Slide Number Placeholder 3"/>
          <p:cNvSpPr>
            <a:spLocks noGrp="1"/>
          </p:cNvSpPr>
          <p:nvPr>
            <p:ph type="sldNum" sz="quarter" idx="10"/>
          </p:nvPr>
        </p:nvSpPr>
        <p:spPr/>
        <p:txBody>
          <a:bodyPr/>
          <a:lstStyle/>
          <a:p>
            <a:pPr>
              <a:defRPr/>
            </a:pPr>
            <a:fld id="{BF920C01-755A-464D-BFCB-93BBCB32F51D}" type="slidenum">
              <a:rPr lang="en-US" smtClean="0"/>
              <a:pPr>
                <a:defRPr/>
              </a:pPr>
              <a:t>7</a:t>
            </a:fld>
            <a:endParaRPr lang="en-US" dirty="0"/>
          </a:p>
        </p:txBody>
      </p:sp>
    </p:spTree>
    <p:extLst>
      <p:ext uri="{BB962C8B-B14F-4D97-AF65-F5344CB8AC3E}">
        <p14:creationId xmlns:p14="http://schemas.microsoft.com/office/powerpoint/2010/main" val="197531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a:t>
            </a:r>
            <a:r>
              <a:rPr lang="en-US" baseline="0" dirty="0"/>
              <a:t> bullet, use “effective” (and delete “or revised”) unless the community has a formal Letter of Final Determination from FEMA that establishes the effective date for the “revised” FIS and FIRMs.</a:t>
            </a:r>
          </a:p>
          <a:p>
            <a:endParaRPr lang="en-US" baseline="0" dirty="0"/>
          </a:p>
          <a:p>
            <a:pPr defTabSz="885949"/>
            <a:r>
              <a:rPr lang="en-US" dirty="0"/>
              <a:t>As our community is remapped by FEMA in the future, the auto-adopt language contained in the model ordinance, protects us from having to re-adopt a new ordinance with a new map date each time.  </a:t>
            </a:r>
          </a:p>
          <a:p>
            <a:endParaRPr lang="en-US" baseline="0" dirty="0"/>
          </a:p>
        </p:txBody>
      </p:sp>
      <p:sp>
        <p:nvSpPr>
          <p:cNvPr id="4" name="Slide Number Placeholder 3"/>
          <p:cNvSpPr>
            <a:spLocks noGrp="1"/>
          </p:cNvSpPr>
          <p:nvPr>
            <p:ph type="sldNum" sz="quarter" idx="10"/>
          </p:nvPr>
        </p:nvSpPr>
        <p:spPr/>
        <p:txBody>
          <a:bodyPr/>
          <a:lstStyle/>
          <a:p>
            <a:pPr>
              <a:defRPr/>
            </a:pPr>
            <a:fld id="{BF920C01-755A-464D-BFCB-93BBCB32F51D}" type="slidenum">
              <a:rPr lang="en-US" smtClean="0"/>
              <a:pPr>
                <a:defRPr/>
              </a:pPr>
              <a:t>8</a:t>
            </a:fld>
            <a:endParaRPr lang="en-US" dirty="0"/>
          </a:p>
        </p:txBody>
      </p:sp>
    </p:spTree>
    <p:extLst>
      <p:ext uri="{BB962C8B-B14F-4D97-AF65-F5344CB8AC3E}">
        <p14:creationId xmlns:p14="http://schemas.microsoft.com/office/powerpoint/2010/main" val="1569016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Delete this slide if the</a:t>
            </a:r>
            <a:r>
              <a:rPr lang="en-US" b="1" baseline="0" dirty="0"/>
              <a:t> community has no higher standards/</a:t>
            </a:r>
            <a:r>
              <a:rPr lang="en-US" b="1" dirty="0"/>
              <a:t>not CRS</a:t>
            </a:r>
          </a:p>
          <a:p>
            <a:endParaRPr lang="en-US" dirty="0"/>
          </a:p>
          <a:p>
            <a:r>
              <a:rPr lang="en-US" dirty="0"/>
              <a:t>First bullet:  List the CRS activities (if any) that are retained:  most common is freeboard (higher elevation)</a:t>
            </a:r>
          </a:p>
          <a:p>
            <a:r>
              <a:rPr lang="en-US" dirty="0"/>
              <a:t>Second</a:t>
            </a:r>
            <a:r>
              <a:rPr lang="en-US" baseline="0" dirty="0"/>
              <a:t> bullet:  list any new higher standards adopted by THIS ordinance – or delete this bullet</a:t>
            </a:r>
          </a:p>
          <a:p>
            <a:endParaRPr lang="en-US" baseline="0" dirty="0"/>
          </a:p>
          <a:p>
            <a:r>
              <a:rPr lang="en-US" dirty="0"/>
              <a:t>As a result of higher standards, hundreds of thousands of property owners are better protected from flood damage.  Nearly half of Florida’s 458 communities that participate in the NFIP are in the NFIP’s Community Rating System (CRS).  These communities gain recognition of various activities that reduce damage, including higher standards for buildings, yielding discounts on NFIP flood insurance premiums that range from 5% to 25%.</a:t>
            </a:r>
          </a:p>
          <a:p>
            <a:endParaRPr lang="en-US" dirty="0"/>
          </a:p>
          <a:p>
            <a:r>
              <a:rPr lang="en-US" dirty="0"/>
              <a:t>To allow communities the ability to retain or adopt higher standards, a change in State law in 2010 specifies that MOST local code amendments for floodplain management  do not sunset every three years.</a:t>
            </a:r>
          </a:p>
          <a:p>
            <a:endParaRPr lang="en-US" dirty="0"/>
          </a:p>
          <a:p>
            <a:r>
              <a:rPr lang="en-US" dirty="0"/>
              <a:t>Local code amendments adopted pursuant to 553.73(5), F.S. must be transmitted to the Commission within 30 days after adoption.</a:t>
            </a:r>
          </a:p>
          <a:p>
            <a:endParaRPr lang="en-US" dirty="0"/>
          </a:p>
          <a:p>
            <a:r>
              <a:rPr lang="en-US" dirty="0"/>
              <a:t>See slides 11 through the end for additional information on individual higher standards.</a:t>
            </a:r>
          </a:p>
        </p:txBody>
      </p:sp>
      <p:sp>
        <p:nvSpPr>
          <p:cNvPr id="4" name="Slide Number Placeholder 3"/>
          <p:cNvSpPr>
            <a:spLocks noGrp="1"/>
          </p:cNvSpPr>
          <p:nvPr>
            <p:ph type="sldNum" sz="quarter" idx="10"/>
          </p:nvPr>
        </p:nvSpPr>
        <p:spPr/>
        <p:txBody>
          <a:bodyPr/>
          <a:lstStyle/>
          <a:p>
            <a:pPr>
              <a:defRPr/>
            </a:pPr>
            <a:fld id="{BF920C01-755A-464D-BFCB-93BBCB32F51D}" type="slidenum">
              <a:rPr lang="en-US" smtClean="0"/>
              <a:pPr>
                <a:defRPr/>
              </a:pPr>
              <a:t>9</a:t>
            </a:fld>
            <a:endParaRPr lang="en-US" dirty="0"/>
          </a:p>
        </p:txBody>
      </p:sp>
    </p:spTree>
    <p:extLst>
      <p:ext uri="{BB962C8B-B14F-4D97-AF65-F5344CB8AC3E}">
        <p14:creationId xmlns:p14="http://schemas.microsoft.com/office/powerpoint/2010/main" val="349584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858000"/>
            <a:chOff x="0" y="0"/>
            <a:chExt cx="9144000" cy="6858000"/>
          </a:xfrm>
        </p:grpSpPr>
        <p:grpSp>
          <p:nvGrpSpPr>
            <p:cNvPr id="6" name="Group 10"/>
            <p:cNvGrpSpPr>
              <a:grpSpLocks/>
            </p:cNvGrpSpPr>
            <p:nvPr userDrawn="1"/>
          </p:nvGrpSpPr>
          <p:grpSpPr bwMode="auto">
            <a:xfrm>
              <a:off x="0" y="0"/>
              <a:ext cx="9144000" cy="6858000"/>
              <a:chOff x="0" y="0"/>
              <a:chExt cx="9144000" cy="6858000"/>
            </a:xfrm>
          </p:grpSpPr>
          <p:sp>
            <p:nvSpPr>
              <p:cNvPr id="8" name="Rectangle 7"/>
              <p:cNvSpPr/>
              <p:nvPr/>
            </p:nvSpPr>
            <p:spPr>
              <a:xfrm>
                <a:off x="0" y="0"/>
                <a:ext cx="9144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userDrawn="1"/>
            </p:nvSpPr>
            <p:spPr>
              <a:xfrm>
                <a:off x="0" y="0"/>
                <a:ext cx="9144000" cy="914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7" name="Rectangle 6"/>
            <p:cNvSpPr/>
            <p:nvPr/>
          </p:nvSpPr>
          <p:spPr>
            <a:xfrm>
              <a:off x="0" y="0"/>
              <a:ext cx="914400" cy="9144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4" name="Content Placeholder 2"/>
          <p:cNvSpPr>
            <a:spLocks noGrp="1"/>
          </p:cNvSpPr>
          <p:nvPr>
            <p:ph idx="1"/>
          </p:nvPr>
        </p:nvSpPr>
        <p:spPr>
          <a:xfrm>
            <a:off x="1295400" y="1447801"/>
            <a:ext cx="7391400" cy="4648200"/>
          </a:xfrm>
          <a:prstGeom prst="rect">
            <a:avLst/>
          </a:prstGeom>
        </p:spPr>
        <p:txBody>
          <a:bodyPr/>
          <a:lstStyle>
            <a:lvl1pPr indent="-274320">
              <a:spcBef>
                <a:spcPts val="0"/>
              </a:spcBef>
              <a:spcAft>
                <a:spcPts val="1200"/>
              </a:spcAft>
              <a:buSzPct val="100000"/>
              <a:buFont typeface="Wingdings" pitchFamily="2" charset="2"/>
              <a:buChar char="§"/>
              <a:defRPr sz="3200"/>
            </a:lvl1pPr>
            <a:lvl2pPr indent="-274320">
              <a:spcBef>
                <a:spcPts val="0"/>
              </a:spcBef>
              <a:spcAft>
                <a:spcPts val="1200"/>
              </a:spcAft>
              <a:buFont typeface="Wingdings" pitchFamily="2" charset="2"/>
              <a:buChar char="§"/>
              <a:defRPr sz="2800"/>
            </a:lvl2pPr>
          </a:lstStyle>
          <a:p>
            <a:pPr lvl="0"/>
            <a:r>
              <a:rPr lang="en-US" dirty="0"/>
              <a:t>Click to edit Master text styles</a:t>
            </a:r>
          </a:p>
          <a:p>
            <a:pPr lvl="1"/>
            <a:r>
              <a:rPr lang="en-US" dirty="0" err="1"/>
              <a:t>ss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2438400" y="2286000"/>
            <a:ext cx="6248400" cy="3840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553200" y="6351588"/>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24384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533400" y="533400"/>
            <a:ext cx="762000" cy="609600"/>
          </a:xfrm>
          <a:prstGeom prst="rect">
            <a:avLst/>
          </a:prstGeom>
        </p:spPr>
        <p:txBody>
          <a:bodyPr/>
          <a:lstStyle>
            <a:lvl1pPr>
              <a:defRPr/>
            </a:lvl1pPr>
          </a:lstStyle>
          <a:p>
            <a:pPr>
              <a:defRPr/>
            </a:pPr>
            <a:fld id="{E8CFEFF9-6F91-4FF4-9A71-B38CD99DC8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442912" y="457200"/>
            <a:chExt cx="9144000" cy="6858000"/>
          </a:xfrm>
        </p:grpSpPr>
        <p:sp>
          <p:nvSpPr>
            <p:cNvPr id="5" name="Rectangle 4"/>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6"/>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7"/>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33400" y="2286000"/>
            <a:ext cx="5943600" cy="3840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Date Placeholder 3"/>
          <p:cNvSpPr>
            <a:spLocks noGrp="1"/>
          </p:cNvSpPr>
          <p:nvPr>
            <p:ph type="dt" sz="half" idx="10"/>
          </p:nvPr>
        </p:nvSpPr>
        <p:spPr>
          <a:xfrm>
            <a:off x="6553200" y="6351588"/>
            <a:ext cx="2133600" cy="365125"/>
          </a:xfrm>
          <a:prstGeom prst="rect">
            <a:avLst/>
          </a:prstGeom>
        </p:spPr>
        <p:txBody>
          <a:bodyPr/>
          <a:lstStyle>
            <a:lvl1pPr>
              <a:defRPr/>
            </a:lvl1pPr>
          </a:lstStyle>
          <a:p>
            <a:pPr>
              <a:defRPr/>
            </a:pPr>
            <a:endParaRPr lang="en-US"/>
          </a:p>
        </p:txBody>
      </p:sp>
      <p:sp>
        <p:nvSpPr>
          <p:cNvPr id="10" name="Footer Placeholder 4"/>
          <p:cNvSpPr>
            <a:spLocks noGrp="1"/>
          </p:cNvSpPr>
          <p:nvPr>
            <p:ph type="ftr" sz="quarter" idx="11"/>
          </p:nvPr>
        </p:nvSpPr>
        <p:spPr>
          <a:xfrm>
            <a:off x="2438400" y="6356350"/>
            <a:ext cx="2895600" cy="365125"/>
          </a:xfrm>
          <a:prstGeom prst="rect">
            <a:avLst/>
          </a:prstGeo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7848600" y="533400"/>
            <a:ext cx="762000" cy="609600"/>
          </a:xfrm>
          <a:prstGeom prst="rect">
            <a:avLst/>
          </a:prstGeom>
        </p:spPr>
        <p:txBody>
          <a:bodyPr/>
          <a:lstStyle>
            <a:lvl1pPr>
              <a:defRPr/>
            </a:lvl1pPr>
          </a:lstStyle>
          <a:p>
            <a:pPr>
              <a:defRPr/>
            </a:pPr>
            <a:fld id="{FCF114C9-0F93-4EDE-BA63-4CC50A9539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315200" cy="990600"/>
          </a:xfrm>
        </p:spPr>
        <p:txBody>
          <a:bodyPr/>
          <a:lstStyle>
            <a:lvl1pPr algn="l">
              <a:defRPr/>
            </a:lvl1pPr>
          </a:lstStyle>
          <a:p>
            <a:r>
              <a:rPr lang="en-US" dirty="0"/>
              <a:t>Click to edit Master title</a:t>
            </a:r>
            <a:endParaRPr dirty="0"/>
          </a:p>
        </p:txBody>
      </p:sp>
      <p:sp>
        <p:nvSpPr>
          <p:cNvPr id="3" name="Content Placeholder 2"/>
          <p:cNvSpPr>
            <a:spLocks noGrp="1"/>
          </p:cNvSpPr>
          <p:nvPr>
            <p:ph idx="1"/>
          </p:nvPr>
        </p:nvSpPr>
        <p:spPr>
          <a:xfrm>
            <a:off x="2438400" y="2255837"/>
            <a:ext cx="6248400" cy="3840163"/>
          </a:xfrm>
          <a:prstGeom prst="rect">
            <a:avLst/>
          </a:prstGeom>
        </p:spPr>
        <p:txBody>
          <a:bodyPr/>
          <a:lstStyle>
            <a:lvl1pPr indent="-274320">
              <a:spcBef>
                <a:spcPts val="0"/>
              </a:spcBef>
              <a:spcAft>
                <a:spcPts val="600"/>
              </a:spcAft>
              <a:buClr>
                <a:schemeClr val="accent1">
                  <a:lumMod val="50000"/>
                </a:schemeClr>
              </a:buClr>
              <a:buFont typeface="Wingdings" pitchFamily="2" charset="2"/>
              <a:buChar char="§"/>
              <a:defRPr sz="2800">
                <a:latin typeface="Arial" pitchFamily="34" charset="0"/>
                <a:cs typeface="Arial" pitchFamily="34" charset="0"/>
              </a:defRPr>
            </a:lvl1pPr>
            <a:lvl2pPr indent="-274320">
              <a:spcBef>
                <a:spcPts val="0"/>
              </a:spcBef>
              <a:spcAft>
                <a:spcPts val="600"/>
              </a:spcAft>
              <a:buClr>
                <a:schemeClr val="accent1">
                  <a:lumMod val="50000"/>
                </a:schemeClr>
              </a:buClr>
              <a:buFont typeface="Wingdings" pitchFamily="2" charset="2"/>
              <a:buChar char="§"/>
              <a:defRPr sz="2400">
                <a:latin typeface="Arial" pitchFamily="34" charset="0"/>
                <a:cs typeface="Arial" pitchFamily="34" charset="0"/>
              </a:defRPr>
            </a:lvl2pPr>
            <a:lvl3pPr>
              <a:buClr>
                <a:schemeClr val="accent1">
                  <a:lumMod val="50000"/>
                </a:schemeClr>
              </a:buClr>
              <a:defRPr/>
            </a:lvl3pPr>
            <a:lvl4pPr>
              <a:buClr>
                <a:schemeClr val="accent1">
                  <a:lumMod val="50000"/>
                </a:schemeClr>
              </a:buClr>
              <a:defRPr/>
            </a:lvl4pPr>
            <a:lvl5pPr>
              <a:buClr>
                <a:schemeClr val="accent1">
                  <a:lumMod val="5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a:xfrm>
            <a:off x="7239000" y="6351588"/>
            <a:ext cx="14478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2438400" y="6356350"/>
            <a:ext cx="2895600" cy="365125"/>
          </a:xfrm>
          <a:prstGeom prst="rect">
            <a:avLst/>
          </a:prstGeom>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0" y="0"/>
            <a:chExt cx="9144000" cy="6858000"/>
          </a:xfrm>
        </p:grpSpPr>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6"/>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1905000" y="2667000"/>
            <a:ext cx="6629400" cy="1143000"/>
          </a:xfrm>
        </p:spPr>
        <p:txBody>
          <a:bodyPr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52400" y="4495800"/>
            <a:ext cx="1524000" cy="2057400"/>
          </a:xfrm>
          <a:prstGeom prst="rect">
            <a:avLst/>
          </a:prstGeom>
        </p:spPr>
        <p:txBody>
          <a:bodyPr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a:xfrm>
            <a:off x="6931025" y="6556375"/>
            <a:ext cx="1673225" cy="228600"/>
          </a:xfrm>
          <a:prstGeom prst="rect">
            <a:avLst/>
          </a:prstGeom>
        </p:spPr>
        <p:txBody>
          <a:bodyPr/>
          <a:lstStyle>
            <a:lvl1pPr>
              <a:defRPr/>
            </a:lvl1pPr>
          </a:lstStyle>
          <a:p>
            <a:pPr>
              <a:defRPr/>
            </a:pPr>
            <a:endParaRPr lang="en-US"/>
          </a:p>
        </p:txBody>
      </p:sp>
      <p:sp>
        <p:nvSpPr>
          <p:cNvPr id="9" name="Footer Placeholder 4"/>
          <p:cNvSpPr>
            <a:spLocks noGrp="1"/>
          </p:cNvSpPr>
          <p:nvPr>
            <p:ph type="ftr" sz="quarter" idx="11"/>
          </p:nvPr>
        </p:nvSpPr>
        <p:spPr>
          <a:xfrm>
            <a:off x="1892300" y="6556375"/>
            <a:ext cx="1673225" cy="228600"/>
          </a:xfrm>
          <a:prstGeom prst="rect">
            <a:avLst/>
          </a:prstGeo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867275" y="6556375"/>
            <a:ext cx="762000" cy="228600"/>
          </a:xfrm>
          <a:prstGeom prst="rect">
            <a:avLst/>
          </a:prstGeom>
        </p:spPr>
        <p:txBody>
          <a:bodyPr/>
          <a:lstStyle>
            <a:lvl1pPr marL="0" algn="ctr" defTabSz="914400" rtl="0" eaLnBrk="1" latinLnBrk="0" hangingPunct="1">
              <a:defRPr sz="900" kern="1200" cap="small" baseline="0">
                <a:solidFill>
                  <a:sysClr val="windowText" lastClr="000000"/>
                </a:solidFill>
                <a:latin typeface="+mj-lt"/>
                <a:ea typeface="+mn-ea"/>
                <a:cs typeface="+mn-cs"/>
              </a:defRPr>
            </a:lvl1pPr>
          </a:lstStyle>
          <a:p>
            <a:pPr>
              <a:defRPr/>
            </a:pPr>
            <a:fld id="{D9633F61-87D5-402D-A788-652BE67317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a:t>Click to edit Master title style</a:t>
            </a:r>
            <a:endParaRPr/>
          </a:p>
        </p:txBody>
      </p:sp>
      <p:sp>
        <p:nvSpPr>
          <p:cNvPr id="3" name="Content Placeholder 2"/>
          <p:cNvSpPr>
            <a:spLocks noGrp="1"/>
          </p:cNvSpPr>
          <p:nvPr>
            <p:ph sz="half" idx="1"/>
          </p:nvPr>
        </p:nvSpPr>
        <p:spPr>
          <a:xfrm>
            <a:off x="2438400" y="2298700"/>
            <a:ext cx="2971800" cy="3827463"/>
          </a:xfrm>
          <a:prstGeom prst="rect">
            <a:avLst/>
          </a:prstGeo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715000" y="2298700"/>
            <a:ext cx="2971800" cy="3827463"/>
          </a:xfrm>
          <a:prstGeom prst="rect">
            <a:avLst/>
          </a:prstGeo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a:xfrm>
            <a:off x="6553200" y="6351588"/>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24384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3400" y="533400"/>
            <a:ext cx="762000" cy="609600"/>
          </a:xfrm>
          <a:prstGeom prst="rect">
            <a:avLst/>
          </a:prstGeom>
        </p:spPr>
        <p:txBody>
          <a:bodyPr/>
          <a:lstStyle>
            <a:lvl1pPr>
              <a:defRPr/>
            </a:lvl1pPr>
          </a:lstStyle>
          <a:p>
            <a:pPr>
              <a:defRPr/>
            </a:pPr>
            <a:fld id="{167F386B-C9BC-4584-B207-22EF0CE8F1E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2438400" y="2291697"/>
            <a:ext cx="2971800" cy="639762"/>
          </a:xfrm>
          <a:prstGeom prst="rect">
            <a:avLst/>
          </a:prstGeom>
        </p:spPr>
        <p:txBody>
          <a:bodyPr rtlCol="0" anchor="ctr">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47925" y="3137647"/>
            <a:ext cx="2971800" cy="2999232"/>
          </a:xfrm>
          <a:prstGeom prst="rect">
            <a:avLst/>
          </a:prstGeo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715000" y="2291697"/>
            <a:ext cx="2971800" cy="639762"/>
          </a:xfrm>
          <a:prstGeom prst="rect">
            <a:avLst/>
          </a:prstGeom>
        </p:spPr>
        <p:txBody>
          <a:bodyPr anchor="ctr">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15000" y="3137647"/>
            <a:ext cx="2971800" cy="3001962"/>
          </a:xfrm>
          <a:prstGeom prst="rect">
            <a:avLst/>
          </a:prstGeo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a:xfrm>
            <a:off x="6553200" y="6351588"/>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24384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533400" y="533400"/>
            <a:ext cx="762000" cy="609600"/>
          </a:xfrm>
          <a:prstGeom prst="rect">
            <a:avLst/>
          </a:prstGeom>
        </p:spPr>
        <p:txBody>
          <a:bodyPr/>
          <a:lstStyle>
            <a:lvl1pPr>
              <a:defRPr/>
            </a:lvl1pPr>
          </a:lstStyle>
          <a:p>
            <a:pPr>
              <a:defRPr/>
            </a:pPr>
            <a:fld id="{82A4251B-9268-4A92-8FFB-12D9D46A65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10"/>
          <p:cNvGrpSpPr>
            <a:grpSpLocks/>
          </p:cNvGrpSpPr>
          <p:nvPr/>
        </p:nvGrpSpPr>
        <p:grpSpPr bwMode="auto">
          <a:xfrm>
            <a:off x="0" y="0"/>
            <a:ext cx="9144000" cy="1676400"/>
            <a:chOff x="0" y="0"/>
            <a:chExt cx="9144000" cy="1676400"/>
          </a:xfrm>
        </p:grpSpPr>
        <p:sp>
          <p:nvSpPr>
            <p:cNvPr id="4" name="Rectangle 3"/>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5"/>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p:txBody>
          <a:bodyPr/>
          <a:lstStyle/>
          <a:p>
            <a:r>
              <a:rPr lang="en-US"/>
              <a:t>Click to edit Master title style</a:t>
            </a:r>
            <a:endParaRPr/>
          </a:p>
        </p:txBody>
      </p:sp>
      <p:sp>
        <p:nvSpPr>
          <p:cNvPr id="7" name="Date Placeholder 2"/>
          <p:cNvSpPr>
            <a:spLocks noGrp="1"/>
          </p:cNvSpPr>
          <p:nvPr>
            <p:ph type="dt" sz="half" idx="10"/>
          </p:nvPr>
        </p:nvSpPr>
        <p:spPr>
          <a:xfrm>
            <a:off x="6553200" y="6351588"/>
            <a:ext cx="2133600" cy="365125"/>
          </a:xfrm>
          <a:prstGeom prst="rect">
            <a:avLst/>
          </a:prstGeom>
        </p:spPr>
        <p:txBody>
          <a:bodyPr/>
          <a:lstStyle>
            <a:lvl1pPr>
              <a:defRPr/>
            </a:lvl1pPr>
          </a:lstStyle>
          <a:p>
            <a:pPr>
              <a:defRPr/>
            </a:pPr>
            <a:endParaRPr lang="en-US"/>
          </a:p>
        </p:txBody>
      </p:sp>
      <p:sp>
        <p:nvSpPr>
          <p:cNvPr id="8" name="Footer Placeholder 3"/>
          <p:cNvSpPr>
            <a:spLocks noGrp="1"/>
          </p:cNvSpPr>
          <p:nvPr>
            <p:ph type="ftr" sz="quarter" idx="11"/>
          </p:nvPr>
        </p:nvSpPr>
        <p:spPr>
          <a:xfrm>
            <a:off x="2438400" y="6356350"/>
            <a:ext cx="2895600" cy="365125"/>
          </a:xfrm>
          <a:prstGeom prst="rect">
            <a:avLst/>
          </a:prstGeom>
        </p:spPr>
        <p:txBody>
          <a:bodyPr/>
          <a:lstStyle>
            <a:lvl1pPr>
              <a:defRPr/>
            </a:lvl1pPr>
          </a:lstStyle>
          <a:p>
            <a:pPr>
              <a:defRPr/>
            </a:pPr>
            <a:endParaRPr lang="en-US"/>
          </a:p>
        </p:txBody>
      </p:sp>
      <p:sp>
        <p:nvSpPr>
          <p:cNvPr id="9" name="Slide Number Placeholder 4"/>
          <p:cNvSpPr>
            <a:spLocks noGrp="1"/>
          </p:cNvSpPr>
          <p:nvPr>
            <p:ph type="sldNum" sz="quarter" idx="12"/>
          </p:nvPr>
        </p:nvSpPr>
        <p:spPr>
          <a:xfrm>
            <a:off x="533400" y="533400"/>
            <a:ext cx="762000" cy="609600"/>
          </a:xfrm>
          <a:prstGeom prst="rect">
            <a:avLst/>
          </a:prstGeom>
        </p:spPr>
        <p:txBody>
          <a:bodyPr/>
          <a:lstStyle>
            <a:lvl1pPr>
              <a:defRPr/>
            </a:lvl1pPr>
          </a:lstStyle>
          <a:p>
            <a:pPr>
              <a:defRPr/>
            </a:pPr>
            <a:fld id="{AE8E5A5B-055B-4BC7-8F8C-F77D806E5A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9"/>
          <p:cNvGrpSpPr>
            <a:grpSpLocks/>
          </p:cNvGrpSpPr>
          <p:nvPr/>
        </p:nvGrpSpPr>
        <p:grpSpPr bwMode="auto">
          <a:xfrm>
            <a:off x="0" y="0"/>
            <a:ext cx="1828800" cy="1676400"/>
            <a:chOff x="457200" y="457200"/>
            <a:chExt cx="1828800" cy="1676400"/>
          </a:xfrm>
        </p:grpSpPr>
        <p:sp>
          <p:nvSpPr>
            <p:cNvPr id="3" name="Rectangle 2"/>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Oval 3"/>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5" name="Date Placeholder 1"/>
          <p:cNvSpPr>
            <a:spLocks noGrp="1"/>
          </p:cNvSpPr>
          <p:nvPr>
            <p:ph type="dt" sz="half" idx="10"/>
          </p:nvPr>
        </p:nvSpPr>
        <p:spPr>
          <a:xfrm>
            <a:off x="6553200" y="6351588"/>
            <a:ext cx="2133600" cy="365125"/>
          </a:xfrm>
          <a:prstGeom prst="rect">
            <a:avLst/>
          </a:prstGeom>
        </p:spPr>
        <p:txBody>
          <a:bodyPr/>
          <a:lstStyle>
            <a:lvl1pPr>
              <a:defRPr/>
            </a:lvl1pPr>
          </a:lstStyle>
          <a:p>
            <a:pPr>
              <a:defRPr/>
            </a:pPr>
            <a:endParaRPr lang="en-US"/>
          </a:p>
        </p:txBody>
      </p:sp>
      <p:sp>
        <p:nvSpPr>
          <p:cNvPr id="6" name="Footer Placeholder 2"/>
          <p:cNvSpPr>
            <a:spLocks noGrp="1"/>
          </p:cNvSpPr>
          <p:nvPr>
            <p:ph type="ftr" sz="quarter" idx="11"/>
          </p:nvPr>
        </p:nvSpPr>
        <p:spPr>
          <a:xfrm>
            <a:off x="2438400" y="6356350"/>
            <a:ext cx="2895600" cy="365125"/>
          </a:xfrm>
          <a:prstGeom prst="rect">
            <a:avLst/>
          </a:prstGeom>
        </p:spPr>
        <p:txBody>
          <a:bodyPr/>
          <a:lstStyle>
            <a:lvl1pPr>
              <a:defRPr/>
            </a:lvl1pPr>
          </a:lstStyle>
          <a:p>
            <a:pPr>
              <a:defRPr/>
            </a:pPr>
            <a:endParaRPr lang="en-US"/>
          </a:p>
        </p:txBody>
      </p:sp>
      <p:sp>
        <p:nvSpPr>
          <p:cNvPr id="7" name="Slide Number Placeholder 3"/>
          <p:cNvSpPr>
            <a:spLocks noGrp="1"/>
          </p:cNvSpPr>
          <p:nvPr>
            <p:ph type="sldNum" sz="quarter" idx="12"/>
          </p:nvPr>
        </p:nvSpPr>
        <p:spPr>
          <a:xfrm>
            <a:off x="533400" y="533400"/>
            <a:ext cx="762000" cy="609600"/>
          </a:xfrm>
          <a:prstGeom prst="rect">
            <a:avLst/>
          </a:prstGeom>
        </p:spPr>
        <p:txBody>
          <a:bodyPr/>
          <a:lstStyle>
            <a:lvl1pPr>
              <a:defRPr/>
            </a:lvl1pPr>
          </a:lstStyle>
          <a:p>
            <a:pPr>
              <a:defRPr/>
            </a:pPr>
            <a:fld id="{439F0AD6-E5B8-4112-AAAB-8785B62259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2706624" y="2446991"/>
            <a:ext cx="5715000" cy="3531198"/>
          </a:xfrm>
          <a:prstGeom prst="rect">
            <a:avLst/>
          </a:prstGeo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64592" y="3031490"/>
            <a:ext cx="1524000" cy="2362200"/>
          </a:xfrm>
          <a:prstGeom prst="rect">
            <a:avLst/>
          </a:prstGeo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553200" y="6351588"/>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24384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3400" y="533400"/>
            <a:ext cx="762000" cy="609600"/>
          </a:xfrm>
          <a:prstGeom prst="rect">
            <a:avLst/>
          </a:prstGeom>
        </p:spPr>
        <p:txBody>
          <a:bodyPr/>
          <a:lstStyle>
            <a:lvl1pPr>
              <a:defRPr/>
            </a:lvl1pPr>
          </a:lstStyle>
          <a:p>
            <a:pPr>
              <a:defRPr/>
            </a:pPr>
            <a:fld id="{BCBFA544-C1B8-4FAD-917C-A6D662F45D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706624" y="2450592"/>
            <a:ext cx="5715000" cy="3529584"/>
          </a:xfrm>
          <a:prstGeom prst="rect">
            <a:avLst/>
          </a:prstGeo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164592" y="3031489"/>
            <a:ext cx="1527048" cy="2359152"/>
          </a:xfrm>
          <a:prstGeom prst="rect">
            <a:avLst/>
          </a:prstGeom>
        </p:spPr>
        <p:txBody>
          <a:bodyPr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553200" y="6351588"/>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24384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3400" y="533400"/>
            <a:ext cx="762000" cy="609600"/>
          </a:xfrm>
          <a:prstGeom prst="rect">
            <a:avLst/>
          </a:prstGeom>
        </p:spPr>
        <p:txBody>
          <a:bodyPr/>
          <a:lstStyle>
            <a:lvl1pPr>
              <a:defRPr/>
            </a:lvl1pPr>
          </a:lstStyle>
          <a:p>
            <a:pPr>
              <a:defRPr/>
            </a:pPr>
            <a:fld id="{6B4A81F1-C206-4C72-BE33-6237C7D134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0" y="0"/>
            <a:ext cx="9144000" cy="6858000"/>
            <a:chOff x="0" y="0"/>
            <a:chExt cx="9144000" cy="6858000"/>
          </a:xfrm>
        </p:grpSpPr>
        <p:sp>
          <p:nvSpPr>
            <p:cNvPr id="7" name="Rectangle 6"/>
            <p:cNvSpPr/>
            <p:nvPr/>
          </p:nvSpPr>
          <p:spPr>
            <a:xfrm>
              <a:off x="457200" y="0"/>
              <a:ext cx="8686800" cy="914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0" y="0"/>
              <a:ext cx="9144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0" y="0"/>
              <a:ext cx="914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Placeholder 1"/>
          <p:cNvSpPr>
            <a:spLocks noGrp="1"/>
          </p:cNvSpPr>
          <p:nvPr>
            <p:ph type="title"/>
          </p:nvPr>
        </p:nvSpPr>
        <p:spPr>
          <a:xfrm>
            <a:off x="2362200" y="2743200"/>
            <a:ext cx="6248400" cy="1143000"/>
          </a:xfrm>
          <a:prstGeom prst="rect">
            <a:avLst/>
          </a:prstGeom>
        </p:spPr>
        <p:txBody>
          <a:bodyPr vert="horz" lIns="91440" tIns="45720" rIns="91440" bIns="45720" rtlCol="0" anchor="ctr">
            <a:normAutofit/>
          </a:bodyPr>
          <a:lstStyle/>
          <a:p>
            <a:r>
              <a:rPr lang="en-US" dirty="0"/>
              <a:t>Click to edit Master title style</a:t>
            </a:r>
            <a:endParaRPr dirty="0"/>
          </a:p>
        </p:txBody>
      </p:sp>
    </p:spTree>
  </p:cSld>
  <p:clrMap bg1="lt1" tx1="dk1" bg2="lt2" tx2="dk2" accent1="accent1" accent2="accent2" accent3="accent3" accent4="accent4" accent5="accent5" accent6="accent6" hlink="hlink" folHlink="folHlink"/>
  <p:sldLayoutIdLst>
    <p:sldLayoutId id="2147483763" r:id="rId1"/>
    <p:sldLayoutId id="2147483757" r:id="rId2"/>
    <p:sldLayoutId id="2147483764" r:id="rId3"/>
    <p:sldLayoutId id="2147483758" r:id="rId4"/>
    <p:sldLayoutId id="2147483759" r:id="rId5"/>
    <p:sldLayoutId id="2147483765" r:id="rId6"/>
    <p:sldLayoutId id="2147483766" r:id="rId7"/>
    <p:sldLayoutId id="2147483760" r:id="rId8"/>
    <p:sldLayoutId id="2147483761" r:id="rId9"/>
    <p:sldLayoutId id="2147483762" r:id="rId10"/>
    <p:sldLayoutId id="2147483767" r:id="rId11"/>
  </p:sldLayoutIdLst>
  <p:hf hdr="0" ftr="0" dt="0"/>
  <p:txStyles>
    <p:titleStyle>
      <a:lvl1pPr algn="r" rtl="0" eaLnBrk="0" fontAlgn="base" hangingPunct="0">
        <a:spcBef>
          <a:spcPct val="0"/>
        </a:spcBef>
        <a:spcAft>
          <a:spcPct val="0"/>
        </a:spcAft>
        <a:defRPr sz="4400" kern="1200" cap="small" spc="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Trebuchet MS" pitchFamily="34" charset="0"/>
        </a:defRPr>
      </a:lvl2pPr>
      <a:lvl3pPr algn="r" rtl="0" eaLnBrk="0" fontAlgn="base" hangingPunct="0">
        <a:spcBef>
          <a:spcPct val="0"/>
        </a:spcBef>
        <a:spcAft>
          <a:spcPct val="0"/>
        </a:spcAft>
        <a:defRPr sz="4400">
          <a:solidFill>
            <a:schemeClr val="tx1"/>
          </a:solidFill>
          <a:latin typeface="Trebuchet MS" pitchFamily="34" charset="0"/>
        </a:defRPr>
      </a:lvl3pPr>
      <a:lvl4pPr algn="r" rtl="0" eaLnBrk="0" fontAlgn="base" hangingPunct="0">
        <a:spcBef>
          <a:spcPct val="0"/>
        </a:spcBef>
        <a:spcAft>
          <a:spcPct val="0"/>
        </a:spcAft>
        <a:defRPr sz="4400">
          <a:solidFill>
            <a:schemeClr val="tx1"/>
          </a:solidFill>
          <a:latin typeface="Trebuchet MS" pitchFamily="34" charset="0"/>
        </a:defRPr>
      </a:lvl4pPr>
      <a:lvl5pPr algn="r" rtl="0" eaLnBrk="0" fontAlgn="base" hangingPunct="0">
        <a:spcBef>
          <a:spcPct val="0"/>
        </a:spcBef>
        <a:spcAft>
          <a:spcPct val="0"/>
        </a:spcAft>
        <a:defRPr sz="4400">
          <a:solidFill>
            <a:schemeClr val="tx1"/>
          </a:solidFill>
          <a:latin typeface="Trebuchet MS" pitchFamily="34" charset="0"/>
        </a:defRPr>
      </a:lvl5pPr>
      <a:lvl6pPr marL="457200" algn="r" rtl="0" fontAlgn="base">
        <a:spcBef>
          <a:spcPct val="0"/>
        </a:spcBef>
        <a:spcAft>
          <a:spcPct val="0"/>
        </a:spcAft>
        <a:defRPr sz="4400">
          <a:solidFill>
            <a:schemeClr val="tx1"/>
          </a:solidFill>
          <a:latin typeface="Trebuchet MS" pitchFamily="34" charset="0"/>
        </a:defRPr>
      </a:lvl6pPr>
      <a:lvl7pPr marL="914400" algn="r" rtl="0" fontAlgn="base">
        <a:spcBef>
          <a:spcPct val="0"/>
        </a:spcBef>
        <a:spcAft>
          <a:spcPct val="0"/>
        </a:spcAft>
        <a:defRPr sz="4400">
          <a:solidFill>
            <a:schemeClr val="tx1"/>
          </a:solidFill>
          <a:latin typeface="Trebuchet MS" pitchFamily="34" charset="0"/>
        </a:defRPr>
      </a:lvl7pPr>
      <a:lvl8pPr marL="1371600" algn="r" rtl="0" fontAlgn="base">
        <a:spcBef>
          <a:spcPct val="0"/>
        </a:spcBef>
        <a:spcAft>
          <a:spcPct val="0"/>
        </a:spcAft>
        <a:defRPr sz="4400">
          <a:solidFill>
            <a:schemeClr val="tx1"/>
          </a:solidFill>
          <a:latin typeface="Trebuchet MS" pitchFamily="34" charset="0"/>
        </a:defRPr>
      </a:lvl8pPr>
      <a:lvl9pPr marL="1828800" algn="r" rtl="0" fontAlgn="base">
        <a:spcBef>
          <a:spcPct val="0"/>
        </a:spcBef>
        <a:spcAft>
          <a:spcPct val="0"/>
        </a:spcAft>
        <a:defRPr sz="4400">
          <a:solidFill>
            <a:schemeClr val="tx1"/>
          </a:solidFill>
          <a:latin typeface="Trebuchet MS" pitchFamily="34" charset="0"/>
        </a:defRPr>
      </a:lvl9pPr>
    </p:titleStyle>
    <p:bodyStyle>
      <a:lvl1pPr marL="457200" indent="-457200" algn="l" rtl="0" eaLnBrk="0" fontAlgn="base" hangingPunct="0">
        <a:spcBef>
          <a:spcPts val="1800"/>
        </a:spcBef>
        <a:spcAft>
          <a:spcPct val="0"/>
        </a:spcAft>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rtl="0" eaLnBrk="0" fontAlgn="base" hangingPunct="0">
        <a:spcBef>
          <a:spcPts val="1800"/>
        </a:spcBef>
        <a:spcAft>
          <a:spcPct val="0"/>
        </a:spcAft>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rtl="0" eaLnBrk="0" fontAlgn="base" hangingPunct="0">
        <a:spcBef>
          <a:spcPts val="1200"/>
        </a:spcBef>
        <a:spcAft>
          <a:spcPct val="0"/>
        </a:spcAft>
        <a:buClr>
          <a:srgbClr val="A8CDD7"/>
        </a:buClr>
        <a:buSzPct val="80000"/>
        <a:buFont typeface="Wingdings" pitchFamily="2" charset="2"/>
        <a:buChar char=""/>
        <a:defRPr kern="1200">
          <a:solidFill>
            <a:schemeClr val="tx1"/>
          </a:solidFill>
          <a:latin typeface="+mn-lt"/>
          <a:ea typeface="+mn-ea"/>
          <a:cs typeface="+mn-cs"/>
        </a:defRPr>
      </a:lvl3pPr>
      <a:lvl4pPr marL="1828800" indent="-457200" algn="l" rtl="0" eaLnBrk="0" fontAlgn="base" hangingPunct="0">
        <a:spcBef>
          <a:spcPts val="1200"/>
        </a:spcBef>
        <a:spcAft>
          <a:spcPct val="0"/>
        </a:spcAft>
        <a:buClr>
          <a:srgbClr val="C0BEAF"/>
        </a:buClr>
        <a:buSzPct val="80000"/>
        <a:buFont typeface="Wingdings" pitchFamily="2" charset="2"/>
        <a:buChar char=""/>
        <a:defRPr sz="1600" kern="1200">
          <a:solidFill>
            <a:schemeClr val="tx1"/>
          </a:solidFill>
          <a:latin typeface="+mn-lt"/>
          <a:ea typeface="+mn-ea"/>
          <a:cs typeface="+mn-cs"/>
        </a:defRPr>
      </a:lvl4pPr>
      <a:lvl5pPr marL="2286000" indent="-457200" algn="l" rtl="0" eaLnBrk="0" fontAlgn="base" hangingPunct="0">
        <a:spcBef>
          <a:spcPts val="1200"/>
        </a:spcBef>
        <a:spcAft>
          <a:spcPct val="0"/>
        </a:spcAft>
        <a:buClr>
          <a:srgbClr val="CEC597"/>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loridadisaster.org/Mitigation/SFMP/lobc_resources.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2667000" y="2209800"/>
            <a:ext cx="6477000" cy="2590800"/>
          </a:xfrm>
          <a:prstGeom prst="rect">
            <a:avLst/>
          </a:prstGeom>
        </p:spPr>
        <p:txBody>
          <a:bodyPr anchor="ctr">
            <a:normAutofit/>
          </a:bodyPr>
          <a:lstStyle/>
          <a:p>
            <a:pPr fontAlgn="auto">
              <a:spcAft>
                <a:spcPts val="0"/>
              </a:spcAft>
              <a:defRPr/>
            </a:pPr>
            <a:r>
              <a:rPr lang="en-US" sz="4000" b="1" dirty="0"/>
              <a:t>Floodplain Management Regulations and the Florida Building Code</a:t>
            </a:r>
            <a:endParaRPr lang="en-US" sz="4000" cap="small" spc="200" dirty="0">
              <a:latin typeface="+mj-lt"/>
              <a:ea typeface="+mj-ea"/>
              <a:cs typeface="+mj-cs"/>
            </a:endParaRPr>
          </a:p>
        </p:txBody>
      </p:sp>
      <p:pic>
        <p:nvPicPr>
          <p:cNvPr id="8" name="Picture 2" descr="C:\Users\RCQuinn\Documents\AAXProjects\FloridaNFIP\CAV-CAC_2009\HamiltonCo\Photos\10870 SW 79th Terr_1.jpg"/>
          <p:cNvPicPr>
            <a:picLocks noChangeAspect="1" noChangeArrowheads="1"/>
          </p:cNvPicPr>
          <p:nvPr/>
        </p:nvPicPr>
        <p:blipFill>
          <a:blip r:embed="rId3" cstate="print"/>
          <a:srcRect/>
          <a:stretch>
            <a:fillRect/>
          </a:stretch>
        </p:blipFill>
        <p:spPr bwMode="auto">
          <a:xfrm>
            <a:off x="304800" y="3810000"/>
            <a:ext cx="2103120" cy="2804320"/>
          </a:xfrm>
          <a:prstGeom prst="rect">
            <a:avLst/>
          </a:prstGeom>
          <a:noFill/>
          <a:ln>
            <a:solidFill>
              <a:schemeClr val="tx1"/>
            </a:solidFill>
          </a:ln>
        </p:spPr>
      </p:pic>
      <p:pic>
        <p:nvPicPr>
          <p:cNvPr id="9" name="Picture 4" descr="C:\Users\RCQuinn\Documents\AAXProjects\FloridaNFIP\CAV-CAC_2008\120090_CarrabelleCity\2008_Photos\Bruce-WellbornMaybe.jpg"/>
          <p:cNvPicPr>
            <a:picLocks noChangeAspect="1" noChangeArrowheads="1"/>
          </p:cNvPicPr>
          <p:nvPr/>
        </p:nvPicPr>
        <p:blipFill>
          <a:blip r:embed="rId4" cstate="print"/>
          <a:srcRect/>
          <a:stretch>
            <a:fillRect/>
          </a:stretch>
        </p:blipFill>
        <p:spPr bwMode="auto">
          <a:xfrm>
            <a:off x="2667000" y="4876800"/>
            <a:ext cx="2286000" cy="1714402"/>
          </a:xfrm>
          <a:prstGeom prst="rect">
            <a:avLst/>
          </a:prstGeom>
          <a:noFill/>
          <a:ln>
            <a:solidFill>
              <a:schemeClr val="tx1"/>
            </a:solidFill>
          </a:ln>
        </p:spPr>
      </p:pic>
      <p:pic>
        <p:nvPicPr>
          <p:cNvPr id="10" name="Picture 5" descr="C:\Users\RCQuinn\Documents\AAXProjects\FloridaNFIP\CAV-CAC_2008\120090_CarrabelleCity\2008_Photos\XXMarineSt1.jpg"/>
          <p:cNvPicPr>
            <a:picLocks noChangeAspect="1" noChangeArrowheads="1"/>
          </p:cNvPicPr>
          <p:nvPr/>
        </p:nvPicPr>
        <p:blipFill>
          <a:blip r:embed="rId5" cstate="print"/>
          <a:srcRect/>
          <a:stretch>
            <a:fillRect/>
          </a:stretch>
        </p:blipFill>
        <p:spPr bwMode="auto">
          <a:xfrm>
            <a:off x="5715000" y="228600"/>
            <a:ext cx="2438539" cy="1828800"/>
          </a:xfrm>
          <a:prstGeom prst="rect">
            <a:avLst/>
          </a:prstGeom>
          <a:noFill/>
          <a:ln>
            <a:solidFill>
              <a:schemeClr val="tx1"/>
            </a:solidFill>
          </a:ln>
        </p:spPr>
      </p:pic>
      <p:pic>
        <p:nvPicPr>
          <p:cNvPr id="11" name="Picture 10" descr="C:\Users\RCQuinn\Documents\AAXProjects\FloridaNFIP\CAV-CAC_2009\HamiltonCo\Photos\15325 SE 100th Way 2.jpg"/>
          <p:cNvPicPr>
            <a:picLocks noChangeAspect="1" noChangeArrowheads="1"/>
          </p:cNvPicPr>
          <p:nvPr/>
        </p:nvPicPr>
        <p:blipFill>
          <a:blip r:embed="rId6" cstate="print"/>
          <a:srcRect/>
          <a:stretch>
            <a:fillRect/>
          </a:stretch>
        </p:blipFill>
        <p:spPr bwMode="auto">
          <a:xfrm>
            <a:off x="304800" y="228600"/>
            <a:ext cx="2438539" cy="1828800"/>
          </a:xfrm>
          <a:prstGeom prst="rect">
            <a:avLst/>
          </a:prstGeom>
          <a:noFill/>
          <a:ln>
            <a:solidFill>
              <a:schemeClr val="tx1"/>
            </a:solidFill>
          </a:ln>
        </p:spPr>
      </p:pic>
      <p:pic>
        <p:nvPicPr>
          <p:cNvPr id="12" name="Picture 3" descr="C:\Users\RCQuinn\Documents\AAXProjects\FloridaNFIP\CAV-CAC_2008\120303_PerryCity\2008_Photos_PerryCity\SpringPlSalon.jpg"/>
          <p:cNvPicPr>
            <a:picLocks noChangeAspect="1" noChangeArrowheads="1"/>
          </p:cNvPicPr>
          <p:nvPr/>
        </p:nvPicPr>
        <p:blipFill>
          <a:blip r:embed="rId7" cstate="print"/>
          <a:srcRect/>
          <a:stretch>
            <a:fillRect/>
          </a:stretch>
        </p:blipFill>
        <p:spPr bwMode="auto">
          <a:xfrm>
            <a:off x="3048000" y="228600"/>
            <a:ext cx="2438539" cy="1828800"/>
          </a:xfrm>
          <a:prstGeom prst="rect">
            <a:avLst/>
          </a:prstGeom>
          <a:noFill/>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a:xfrm>
            <a:off x="1143000" y="1447801"/>
            <a:ext cx="7543800" cy="4648200"/>
          </a:xfrm>
        </p:spPr>
        <p:txBody>
          <a:bodyPr/>
          <a:lstStyle/>
          <a:p>
            <a:r>
              <a:rPr lang="en-US" dirty="0"/>
              <a:t>DEM reviewed the draft ordinance</a:t>
            </a:r>
          </a:p>
          <a:p>
            <a:pPr lvl="1"/>
            <a:r>
              <a:rPr lang="en-US" dirty="0"/>
              <a:t>Verified correct dates</a:t>
            </a:r>
          </a:p>
          <a:p>
            <a:pPr lvl="1"/>
            <a:r>
              <a:rPr lang="en-US" dirty="0"/>
              <a:t>Checked our community-specific modifications</a:t>
            </a:r>
          </a:p>
          <a:p>
            <a:pPr lvl="1"/>
            <a:r>
              <a:rPr lang="en-US" dirty="0"/>
              <a:t>Helped with language for higher standards </a:t>
            </a:r>
            <a:r>
              <a:rPr lang="en-US" dirty="0">
                <a:solidFill>
                  <a:srgbClr val="FF0000"/>
                </a:solidFill>
              </a:rPr>
              <a:t>[if any]</a:t>
            </a:r>
          </a:p>
          <a:p>
            <a:r>
              <a:rPr lang="en-US" dirty="0"/>
              <a:t>After adoption</a:t>
            </a:r>
          </a:p>
          <a:p>
            <a:pPr lvl="1"/>
            <a:r>
              <a:rPr lang="en-US" dirty="0"/>
              <a:t>Send to DEM for final review and concurrence</a:t>
            </a:r>
          </a:p>
          <a:p>
            <a:pPr lvl="1"/>
            <a:r>
              <a:rPr lang="en-US" dirty="0">
                <a:solidFill>
                  <a:srgbClr val="FF0000"/>
                </a:solidFill>
              </a:rPr>
              <a:t>[DEM sends to FEMA Region IV]</a:t>
            </a:r>
          </a:p>
          <a:p>
            <a:pPr lvl="1"/>
            <a:r>
              <a:rPr lang="en-US" dirty="0"/>
              <a:t>Community submits code amendments to the Florida Building Commission  </a:t>
            </a:r>
            <a:r>
              <a:rPr lang="en-US" dirty="0">
                <a:solidFill>
                  <a:srgbClr val="FF0000"/>
                </a:solidFill>
              </a:rPr>
              <a:t>[if any]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Higher Standards</a:t>
            </a:r>
          </a:p>
        </p:txBody>
      </p:sp>
      <p:sp>
        <p:nvSpPr>
          <p:cNvPr id="3" name="Content Placeholder 2"/>
          <p:cNvSpPr>
            <a:spLocks noGrp="1"/>
          </p:cNvSpPr>
          <p:nvPr>
            <p:ph idx="1"/>
          </p:nvPr>
        </p:nvSpPr>
        <p:spPr>
          <a:xfrm>
            <a:off x="1600200" y="1295401"/>
            <a:ext cx="7086600" cy="4800600"/>
          </a:xfrm>
        </p:spPr>
        <p:txBody>
          <a:bodyPr/>
          <a:lstStyle/>
          <a:p>
            <a:pPr marL="182880" indent="0">
              <a:buNone/>
            </a:pPr>
            <a:r>
              <a:rPr lang="en-US" dirty="0">
                <a:solidFill>
                  <a:srgbClr val="FF0000"/>
                </a:solidFill>
              </a:rPr>
              <a:t>If your community is not adopting any higher standards, delete the rest of the slides.</a:t>
            </a:r>
          </a:p>
          <a:p>
            <a:pPr marL="182880" indent="0">
              <a:buNone/>
            </a:pPr>
            <a:r>
              <a:rPr lang="en-US" dirty="0">
                <a:solidFill>
                  <a:srgbClr val="FF0000"/>
                </a:solidFill>
              </a:rPr>
              <a:t>The following slides provide additional information on selected higher standards for which DEM provides sample language. </a:t>
            </a:r>
          </a:p>
          <a:p>
            <a:pPr marL="182880" indent="0">
              <a:buNone/>
            </a:pPr>
            <a:r>
              <a:rPr lang="en-US" dirty="0">
                <a:solidFill>
                  <a:srgbClr val="FF0000"/>
                </a:solidFill>
              </a:rPr>
              <a:t>Whether you’re retaining existing higher standards or adopting new ones, elected officials and the public may find the applicable slides useful.  </a:t>
            </a:r>
          </a:p>
          <a:p>
            <a:pPr marL="182880" indent="0">
              <a:buNone/>
            </a:pPr>
            <a:endParaRPr lang="en-US" dirty="0">
              <a:solidFill>
                <a:srgbClr val="FF0000"/>
              </a:solidFill>
            </a:endParaRPr>
          </a:p>
        </p:txBody>
      </p:sp>
    </p:spTree>
    <p:extLst>
      <p:ext uri="{BB962C8B-B14F-4D97-AF65-F5344CB8AC3E}">
        <p14:creationId xmlns:p14="http://schemas.microsoft.com/office/powerpoint/2010/main" val="237552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Higher Standards - freeboard</a:t>
            </a:r>
          </a:p>
        </p:txBody>
      </p:sp>
      <p:sp>
        <p:nvSpPr>
          <p:cNvPr id="3" name="Content Placeholder 2"/>
          <p:cNvSpPr>
            <a:spLocks noGrp="1"/>
          </p:cNvSpPr>
          <p:nvPr>
            <p:ph idx="1"/>
          </p:nvPr>
        </p:nvSpPr>
        <p:spPr>
          <a:xfrm>
            <a:off x="1219200" y="2057401"/>
            <a:ext cx="7772400" cy="4038600"/>
          </a:xfrm>
        </p:spPr>
        <p:txBody>
          <a:bodyPr/>
          <a:lstStyle/>
          <a:p>
            <a:r>
              <a:rPr lang="en-US" dirty="0"/>
              <a:t>Require lowest floor above base flood elevation</a:t>
            </a:r>
          </a:p>
          <a:p>
            <a:pPr lvl="1"/>
            <a:r>
              <a:rPr lang="en-US" sz="2000" dirty="0"/>
              <a:t>Reduces frequency &amp; severity of flooding</a:t>
            </a:r>
          </a:p>
          <a:p>
            <a:pPr lvl="1"/>
            <a:r>
              <a:rPr lang="en-US" sz="2000" dirty="0"/>
              <a:t>Lower NFIP flood insurance premiums</a:t>
            </a:r>
          </a:p>
        </p:txBody>
      </p:sp>
      <p:sp>
        <p:nvSpPr>
          <p:cNvPr id="4" name="Rectangle 3"/>
          <p:cNvSpPr/>
          <p:nvPr/>
        </p:nvSpPr>
        <p:spPr>
          <a:xfrm>
            <a:off x="1263144" y="1066800"/>
            <a:ext cx="3847528" cy="830997"/>
          </a:xfrm>
          <a:prstGeom prst="rect">
            <a:avLst/>
          </a:prstGeom>
          <a:noFill/>
        </p:spPr>
        <p:txBody>
          <a:bodyPr wrap="square" lIns="91440" tIns="45720" rIns="91440" bIns="45720">
            <a:spAutoFit/>
          </a:bodyPr>
          <a:lstStyle/>
          <a:p>
            <a:pPr algn="ctr"/>
            <a:r>
              <a:rPr lang="en-US" sz="4800" b="1" cap="none" spc="0" dirty="0">
                <a:ln w="19050">
                  <a:solidFill>
                    <a:schemeClr val="tx2">
                      <a:tint val="1000"/>
                    </a:schemeClr>
                  </a:solidFill>
                  <a:prstDash val="solid"/>
                </a:ln>
                <a:solidFill>
                  <a:schemeClr val="accent2">
                    <a:lumMod val="50000"/>
                  </a:schemeClr>
                </a:solidFill>
                <a:effectLst>
                  <a:outerShdw blurRad="50000" dist="50800" dir="7500000" algn="tl">
                    <a:srgbClr val="000000">
                      <a:shade val="5000"/>
                      <a:alpha val="35000"/>
                    </a:srgbClr>
                  </a:outerShdw>
                </a:effectLst>
              </a:rPr>
              <a:t>Build Higher</a:t>
            </a:r>
          </a:p>
        </p:txBody>
      </p:sp>
      <p:pic>
        <p:nvPicPr>
          <p:cNvPr id="5" name="Picture 4" descr="Barchart_Elev-vs-Premium 061914.jpg"/>
          <p:cNvPicPr/>
          <p:nvPr/>
        </p:nvPicPr>
        <p:blipFill>
          <a:blip r:embed="rId3" cstate="print"/>
          <a:stretch>
            <a:fillRect/>
          </a:stretch>
        </p:blipFill>
        <p:spPr>
          <a:xfrm>
            <a:off x="1143000" y="3962400"/>
            <a:ext cx="7589520" cy="2743200"/>
          </a:xfrm>
          <a:prstGeom prst="rect">
            <a:avLst/>
          </a:prstGeom>
        </p:spPr>
      </p:pic>
    </p:spTree>
    <p:extLst>
      <p:ext uri="{BB962C8B-B14F-4D97-AF65-F5344CB8AC3E}">
        <p14:creationId xmlns:p14="http://schemas.microsoft.com/office/powerpoint/2010/main" val="1744344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Higher Standards - freeboard</a:t>
            </a:r>
          </a:p>
        </p:txBody>
      </p:sp>
      <p:sp>
        <p:nvSpPr>
          <p:cNvPr id="3" name="Content Placeholder 2"/>
          <p:cNvSpPr>
            <a:spLocks noGrp="1"/>
          </p:cNvSpPr>
          <p:nvPr>
            <p:ph idx="1"/>
          </p:nvPr>
        </p:nvSpPr>
        <p:spPr>
          <a:xfrm>
            <a:off x="1219200" y="1895620"/>
            <a:ext cx="7467600" cy="3840163"/>
          </a:xfrm>
        </p:spPr>
        <p:txBody>
          <a:bodyPr/>
          <a:lstStyle/>
          <a:p>
            <a:r>
              <a:rPr lang="en-US" dirty="0"/>
              <a:t>Quicker reoccupation after floods</a:t>
            </a:r>
          </a:p>
          <a:p>
            <a:pPr lvl="1"/>
            <a:r>
              <a:rPr lang="en-US" dirty="0"/>
              <a:t>Less burden on government &amp; nonprofits for assistance</a:t>
            </a:r>
          </a:p>
          <a:p>
            <a:pPr lvl="1"/>
            <a:r>
              <a:rPr lang="en-US" dirty="0"/>
              <a:t>More money spent locally to help tax revenues recover</a:t>
            </a:r>
          </a:p>
          <a:p>
            <a:pPr lvl="1"/>
            <a:r>
              <a:rPr lang="en-US" dirty="0"/>
              <a:t>Property owners use less savings &amp; borrow less for repairs</a:t>
            </a:r>
          </a:p>
          <a:p>
            <a:pPr lvl="1"/>
            <a:r>
              <a:rPr lang="en-US" dirty="0"/>
              <a:t>Small businesses more likely to stay open</a:t>
            </a:r>
          </a:p>
          <a:p>
            <a:pPr lvl="1"/>
            <a:endParaRPr lang="en-US" dirty="0"/>
          </a:p>
          <a:p>
            <a:pPr lvl="1"/>
            <a:endParaRPr lang="en-US" dirty="0"/>
          </a:p>
        </p:txBody>
      </p:sp>
      <p:sp>
        <p:nvSpPr>
          <p:cNvPr id="6" name="Rectangle 5"/>
          <p:cNvSpPr/>
          <p:nvPr/>
        </p:nvSpPr>
        <p:spPr>
          <a:xfrm>
            <a:off x="685800" y="1066800"/>
            <a:ext cx="6248399" cy="830997"/>
          </a:xfrm>
          <a:prstGeom prst="rect">
            <a:avLst/>
          </a:prstGeom>
          <a:noFill/>
        </p:spPr>
        <p:txBody>
          <a:bodyPr wrap="square" lIns="91440" tIns="45720" rIns="91440" bIns="45720">
            <a:spAutoFit/>
          </a:bodyPr>
          <a:lstStyle/>
          <a:p>
            <a:pPr algn="ctr"/>
            <a:r>
              <a:rPr lang="en-US" sz="4800" b="1" dirty="0">
                <a:ln w="19050">
                  <a:solidFill>
                    <a:schemeClr val="tx2">
                      <a:tint val="1000"/>
                    </a:schemeClr>
                  </a:solidFill>
                  <a:prstDash val="solid"/>
                </a:ln>
                <a:solidFill>
                  <a:schemeClr val="accent2">
                    <a:lumMod val="50000"/>
                  </a:schemeClr>
                </a:solidFill>
                <a:effectLst>
                  <a:outerShdw blurRad="50000" dist="50800" dir="7500000" algn="tl">
                    <a:srgbClr val="000000">
                      <a:shade val="5000"/>
                      <a:alpha val="35000"/>
                    </a:srgbClr>
                  </a:outerShdw>
                </a:effectLst>
              </a:rPr>
              <a:t>Reduce Damage</a:t>
            </a:r>
            <a:endParaRPr lang="en-US" sz="4800" b="1" cap="none" spc="0" dirty="0">
              <a:ln w="19050">
                <a:solidFill>
                  <a:schemeClr val="tx2">
                    <a:tint val="1000"/>
                  </a:schemeClr>
                </a:solidFill>
                <a:prstDash val="solid"/>
              </a:ln>
              <a:solidFill>
                <a:schemeClr val="accent2">
                  <a:lumMod val="50000"/>
                </a:schemeClr>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52410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315200" cy="1198626"/>
          </a:xfrm>
        </p:spPr>
        <p:txBody>
          <a:bodyPr>
            <a:noAutofit/>
          </a:bodyPr>
          <a:lstStyle/>
          <a:p>
            <a:r>
              <a:rPr lang="en-US" sz="3200" dirty="0"/>
              <a:t>Higher Standards – cumulative substantial improvement</a:t>
            </a:r>
          </a:p>
        </p:txBody>
      </p:sp>
      <p:sp>
        <p:nvSpPr>
          <p:cNvPr id="5" name="Content Placeholder 4"/>
          <p:cNvSpPr>
            <a:spLocks noGrp="1"/>
          </p:cNvSpPr>
          <p:nvPr>
            <p:ph idx="1"/>
          </p:nvPr>
        </p:nvSpPr>
        <p:spPr>
          <a:xfrm>
            <a:off x="1219200" y="1371600"/>
            <a:ext cx="7467600" cy="3001963"/>
          </a:xfrm>
        </p:spPr>
        <p:txBody>
          <a:bodyPr/>
          <a:lstStyle/>
          <a:p>
            <a:r>
              <a:rPr lang="en-US" dirty="0"/>
              <a:t>When TOTAL VALUE of improvement and repairs permitted over specified time period exceeds 50% of building’s market value:</a:t>
            </a:r>
          </a:p>
          <a:p>
            <a:pPr lvl="1"/>
            <a:r>
              <a:rPr lang="en-US" dirty="0"/>
              <a:t>Trigger compliance with FBC flood design requirements for new structures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4073935"/>
            <a:ext cx="5181600" cy="2784065"/>
          </a:xfrm>
          <a:prstGeom prst="rect">
            <a:avLst/>
          </a:prstGeom>
        </p:spPr>
      </p:pic>
    </p:spTree>
    <p:extLst>
      <p:ext uri="{BB962C8B-B14F-4D97-AF65-F5344CB8AC3E}">
        <p14:creationId xmlns:p14="http://schemas.microsoft.com/office/powerpoint/2010/main" val="147615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315200" cy="1198626"/>
          </a:xfrm>
        </p:spPr>
        <p:txBody>
          <a:bodyPr>
            <a:noAutofit/>
          </a:bodyPr>
          <a:lstStyle/>
          <a:p>
            <a:r>
              <a:rPr lang="en-US" sz="3200" dirty="0"/>
              <a:t>Higher Standards – cumulative substantial improvement</a:t>
            </a:r>
          </a:p>
        </p:txBody>
      </p:sp>
      <p:sp>
        <p:nvSpPr>
          <p:cNvPr id="5" name="Content Placeholder 4"/>
          <p:cNvSpPr>
            <a:spLocks noGrp="1"/>
          </p:cNvSpPr>
          <p:nvPr>
            <p:ph idx="1"/>
          </p:nvPr>
        </p:nvSpPr>
        <p:spPr>
          <a:xfrm>
            <a:off x="1295400" y="1600200"/>
            <a:ext cx="7315200" cy="5029200"/>
          </a:xfrm>
        </p:spPr>
        <p:txBody>
          <a:bodyPr/>
          <a:lstStyle/>
          <a:p>
            <a:r>
              <a:rPr lang="en-US" dirty="0"/>
              <a:t>Reduces likelihood of deliberately phasing improvements to avoid “50% rule”</a:t>
            </a:r>
          </a:p>
          <a:p>
            <a:r>
              <a:rPr lang="en-US" dirty="0"/>
              <a:t>Credited under CRS</a:t>
            </a:r>
          </a:p>
          <a:p>
            <a:r>
              <a:rPr lang="en-US" dirty="0"/>
              <a:t>Speeds up bringing all flood-prone structures into NFIP compliance</a:t>
            </a:r>
          </a:p>
          <a:p>
            <a:r>
              <a:rPr lang="en-US" dirty="0"/>
              <a:t>Reduces future flood damage </a:t>
            </a:r>
          </a:p>
          <a:p>
            <a:r>
              <a:rPr lang="en-US" dirty="0"/>
              <a:t>Requires extra record-keeping &amp; administrative procedures</a:t>
            </a:r>
          </a:p>
        </p:txBody>
      </p:sp>
    </p:spTree>
    <p:extLst>
      <p:ext uri="{BB962C8B-B14F-4D97-AF65-F5344CB8AC3E}">
        <p14:creationId xmlns:p14="http://schemas.microsoft.com/office/powerpoint/2010/main" val="4025248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620000" cy="990600"/>
          </a:xfrm>
        </p:spPr>
        <p:txBody>
          <a:bodyPr>
            <a:noAutofit/>
          </a:bodyPr>
          <a:lstStyle/>
          <a:p>
            <a:r>
              <a:rPr lang="en-US" sz="3600" dirty="0"/>
              <a:t>Higher Standards – Coastal A Zone</a:t>
            </a:r>
          </a:p>
        </p:txBody>
      </p:sp>
      <p:sp>
        <p:nvSpPr>
          <p:cNvPr id="5" name="TextBox 4"/>
          <p:cNvSpPr txBox="1"/>
          <p:nvPr/>
        </p:nvSpPr>
        <p:spPr>
          <a:xfrm>
            <a:off x="1447800" y="1371600"/>
            <a:ext cx="7010400" cy="1569660"/>
          </a:xfrm>
          <a:prstGeom prst="rect">
            <a:avLst/>
          </a:prstGeom>
          <a:noFill/>
        </p:spPr>
        <p:txBody>
          <a:bodyPr wrap="square" rtlCol="0">
            <a:spAutoFit/>
          </a:bodyPr>
          <a:lstStyle/>
          <a:p>
            <a:pPr marL="342900" indent="-342900"/>
            <a:r>
              <a:rPr lang="en-US" sz="2400" dirty="0"/>
              <a:t>Post-flood evaluations, calculations &amp; tests show conventional construction sustains considerable damage when exposed to waves between 3 feet and 1.5 feet.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213" y="3322260"/>
            <a:ext cx="7132320" cy="2895338"/>
          </a:xfrm>
          <a:prstGeom prst="rect">
            <a:avLst/>
          </a:prstGeom>
        </p:spPr>
      </p:pic>
    </p:spTree>
    <p:extLst>
      <p:ext uri="{BB962C8B-B14F-4D97-AF65-F5344CB8AC3E}">
        <p14:creationId xmlns:p14="http://schemas.microsoft.com/office/powerpoint/2010/main" val="36202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620000" cy="990600"/>
          </a:xfrm>
        </p:spPr>
        <p:txBody>
          <a:bodyPr>
            <a:noAutofit/>
          </a:bodyPr>
          <a:lstStyle/>
          <a:p>
            <a:r>
              <a:rPr lang="en-US" sz="3600" dirty="0"/>
              <a:t>Higher Standards – Coastal A Zone</a:t>
            </a:r>
          </a:p>
        </p:txBody>
      </p:sp>
      <p:sp>
        <p:nvSpPr>
          <p:cNvPr id="5" name="TextBox 4"/>
          <p:cNvSpPr txBox="1"/>
          <p:nvPr/>
        </p:nvSpPr>
        <p:spPr>
          <a:xfrm>
            <a:off x="1371600" y="1524000"/>
            <a:ext cx="4343400" cy="4524315"/>
          </a:xfrm>
          <a:prstGeom prst="rect">
            <a:avLst/>
          </a:prstGeom>
          <a:noFill/>
        </p:spPr>
        <p:txBody>
          <a:bodyPr wrap="square" rtlCol="0">
            <a:spAutoFit/>
          </a:bodyPr>
          <a:lstStyle/>
          <a:p>
            <a:r>
              <a:rPr lang="en-US" sz="2400" dirty="0">
                <a:solidFill>
                  <a:srgbClr val="FF0000"/>
                </a:solidFill>
              </a:rPr>
              <a:t>[select the one you’re using] </a:t>
            </a:r>
          </a:p>
          <a:p>
            <a:r>
              <a:rPr lang="en-US" sz="2400" dirty="0"/>
              <a:t>FEMA delineated the Limit of Moderate Wave Action on our FIRMs.  The area seaward of that line to the Zone V boundary is Coastal A Zone</a:t>
            </a:r>
          </a:p>
          <a:p>
            <a:r>
              <a:rPr lang="en-US" sz="2400" dirty="0">
                <a:solidFill>
                  <a:srgbClr val="FF0000"/>
                </a:solidFill>
              </a:rPr>
              <a:t>Or</a:t>
            </a:r>
          </a:p>
          <a:p>
            <a:r>
              <a:rPr lang="en-US" sz="2400" dirty="0"/>
              <a:t>We define the Coastal A Zone as </a:t>
            </a:r>
            <a:r>
              <a:rPr lang="en-US" sz="2400" dirty="0">
                <a:solidFill>
                  <a:srgbClr val="FF0000"/>
                </a:solidFill>
              </a:rPr>
              <a:t>[insert description of how you delineate it, remove or replace the FEMA </a:t>
            </a:r>
            <a:r>
              <a:rPr lang="en-US" sz="2400" dirty="0" err="1">
                <a:solidFill>
                  <a:srgbClr val="FF0000"/>
                </a:solidFill>
              </a:rPr>
              <a:t>LiMWA</a:t>
            </a:r>
            <a:r>
              <a:rPr lang="en-US" sz="2400" dirty="0">
                <a:solidFill>
                  <a:srgbClr val="FF0000"/>
                </a:solidFill>
              </a:rPr>
              <a:t> graphic]</a:t>
            </a:r>
          </a:p>
        </p:txBody>
      </p:sp>
      <p:pic>
        <p:nvPicPr>
          <p:cNvPr id="6" name="Picture 5" descr="Firm Map LiMWA 061314.jpg"/>
          <p:cNvPicPr>
            <a:picLocks noChangeAspect="1"/>
          </p:cNvPicPr>
          <p:nvPr/>
        </p:nvPicPr>
        <p:blipFill>
          <a:blip r:embed="rId3" cstate="print"/>
          <a:stretch>
            <a:fillRect/>
          </a:stretch>
        </p:blipFill>
        <p:spPr>
          <a:xfrm>
            <a:off x="5562600" y="1752599"/>
            <a:ext cx="3474720" cy="3850191"/>
          </a:xfrm>
          <a:prstGeom prst="rect">
            <a:avLst/>
          </a:prstGeom>
          <a:ln w="12700">
            <a:solidFill>
              <a:schemeClr val="tx1"/>
            </a:solidFill>
          </a:ln>
        </p:spPr>
      </p:pic>
      <p:sp>
        <p:nvSpPr>
          <p:cNvPr id="7" name="Rectangle 6"/>
          <p:cNvSpPr/>
          <p:nvPr/>
        </p:nvSpPr>
        <p:spPr>
          <a:xfrm>
            <a:off x="2438400" y="6096000"/>
            <a:ext cx="6172200" cy="685800"/>
          </a:xfrm>
          <a:prstGeom prst="rect">
            <a:avLst/>
          </a:prstGeom>
          <a:solidFill>
            <a:schemeClr val="accent1">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Note!  The 6</a:t>
            </a:r>
            <a:r>
              <a:rPr lang="en-US" b="1" baseline="30000" dirty="0">
                <a:solidFill>
                  <a:schemeClr val="tx1"/>
                </a:solidFill>
              </a:rPr>
              <a:t>th</a:t>
            </a:r>
            <a:r>
              <a:rPr lang="en-US" b="1" dirty="0">
                <a:solidFill>
                  <a:schemeClr val="tx1"/>
                </a:solidFill>
              </a:rPr>
              <a:t> Edition FBC (2018) will treat CAZ like Zone V.</a:t>
            </a:r>
          </a:p>
        </p:txBody>
      </p:sp>
    </p:spTree>
    <p:extLst>
      <p:ext uri="{BB962C8B-B14F-4D97-AF65-F5344CB8AC3E}">
        <p14:creationId xmlns:p14="http://schemas.microsoft.com/office/powerpoint/2010/main" val="3333242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620000" cy="990600"/>
          </a:xfrm>
        </p:spPr>
        <p:txBody>
          <a:bodyPr>
            <a:noAutofit/>
          </a:bodyPr>
          <a:lstStyle/>
          <a:p>
            <a:r>
              <a:rPr lang="en-US" sz="3600" dirty="0"/>
              <a:t>Higher Standards – Coastal A Zone</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962400"/>
            <a:ext cx="4206240" cy="2701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4"/>
          <p:cNvSpPr>
            <a:spLocks noGrp="1"/>
          </p:cNvSpPr>
          <p:nvPr>
            <p:ph idx="1"/>
          </p:nvPr>
        </p:nvSpPr>
        <p:spPr>
          <a:xfrm>
            <a:off x="1295400" y="1447800"/>
            <a:ext cx="7315200" cy="1981200"/>
          </a:xfrm>
        </p:spPr>
        <p:txBody>
          <a:bodyPr/>
          <a:lstStyle/>
          <a:p>
            <a:pPr>
              <a:buNone/>
            </a:pPr>
            <a:r>
              <a:rPr lang="en-US" dirty="0"/>
              <a:t>Regulating Coastal A Zone like Zone V:</a:t>
            </a:r>
          </a:p>
          <a:p>
            <a:r>
              <a:rPr lang="en-US" dirty="0"/>
              <a:t>Reduces damage to conventional walls and foundations</a:t>
            </a:r>
          </a:p>
          <a:p>
            <a:r>
              <a:rPr lang="en-US" dirty="0"/>
              <a:t>Better protects against wave effects, debris, velocity flows, erosion, scour</a:t>
            </a:r>
          </a:p>
          <a:p>
            <a:r>
              <a:rPr lang="en-US" dirty="0"/>
              <a:t>Yields CRS points</a:t>
            </a:r>
          </a:p>
        </p:txBody>
      </p:sp>
    </p:spTree>
    <p:extLst>
      <p:ext uri="{BB962C8B-B14F-4D97-AF65-F5344CB8AC3E}">
        <p14:creationId xmlns:p14="http://schemas.microsoft.com/office/powerpoint/2010/main" val="2015950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620000" cy="990600"/>
          </a:xfrm>
        </p:spPr>
        <p:txBody>
          <a:bodyPr>
            <a:noAutofit/>
          </a:bodyPr>
          <a:lstStyle/>
          <a:p>
            <a:r>
              <a:rPr lang="en-US" sz="3600" dirty="0"/>
              <a:t>Higher Standards – repetitive loss</a:t>
            </a:r>
          </a:p>
        </p:txBody>
      </p:sp>
      <p:sp>
        <p:nvSpPr>
          <p:cNvPr id="3" name="Content Placeholder 2"/>
          <p:cNvSpPr>
            <a:spLocks noGrp="1"/>
          </p:cNvSpPr>
          <p:nvPr>
            <p:ph idx="1"/>
          </p:nvPr>
        </p:nvSpPr>
        <p:spPr>
          <a:xfrm>
            <a:off x="1219200" y="1447800"/>
            <a:ext cx="7239000" cy="5257800"/>
          </a:xfrm>
        </p:spPr>
        <p:txBody>
          <a:bodyPr/>
          <a:lstStyle/>
          <a:p>
            <a:r>
              <a:rPr lang="en-US" dirty="0"/>
              <a:t>Makes more structures eligible for NFIP Increased Cost of Compliance (ICC) coverage</a:t>
            </a:r>
          </a:p>
          <a:p>
            <a:pPr lvl="1"/>
            <a:r>
              <a:rPr lang="en-US" dirty="0"/>
              <a:t>Change the definition of “substantial damage”</a:t>
            </a:r>
          </a:p>
          <a:p>
            <a:pPr lvl="1"/>
            <a:r>
              <a:rPr lang="en-US" dirty="0"/>
              <a:t>Include damage on 2 occasions in 10-yr period with cost of repair ≥ 25% of market value before damage</a:t>
            </a:r>
          </a:p>
          <a:p>
            <a:pPr lvl="1"/>
            <a:r>
              <a:rPr lang="en-US" dirty="0"/>
              <a:t>Language set by federal law</a:t>
            </a:r>
          </a:p>
          <a:p>
            <a:pPr lvl="1"/>
            <a:r>
              <a:rPr lang="en-US" dirty="0"/>
              <a:t>Requires extra record-keeping and administrative procedures</a:t>
            </a:r>
          </a:p>
          <a:p>
            <a:pPr marL="640080" lvl="1" indent="0">
              <a:buNone/>
            </a:pPr>
            <a:endParaRPr lang="en-US" dirty="0"/>
          </a:p>
        </p:txBody>
      </p:sp>
    </p:spTree>
    <p:extLst>
      <p:ext uri="{BB962C8B-B14F-4D97-AF65-F5344CB8AC3E}">
        <p14:creationId xmlns:p14="http://schemas.microsoft.com/office/powerpoint/2010/main" val="394052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610600" cy="990600"/>
          </a:xfrm>
        </p:spPr>
        <p:txBody>
          <a:bodyPr>
            <a:normAutofit fontScale="90000"/>
          </a:bodyPr>
          <a:lstStyle/>
          <a:p>
            <a:r>
              <a:rPr lang="en-US" dirty="0"/>
              <a:t>National Flood Insurance Program</a:t>
            </a:r>
          </a:p>
        </p:txBody>
      </p:sp>
      <p:sp>
        <p:nvSpPr>
          <p:cNvPr id="3" name="Content Placeholder 2"/>
          <p:cNvSpPr>
            <a:spLocks noGrp="1"/>
          </p:cNvSpPr>
          <p:nvPr>
            <p:ph idx="1"/>
          </p:nvPr>
        </p:nvSpPr>
        <p:spPr>
          <a:xfrm>
            <a:off x="990600" y="1600200"/>
            <a:ext cx="7391400" cy="4038600"/>
          </a:xfrm>
          <a:noFill/>
        </p:spPr>
        <p:txBody>
          <a:bodyPr/>
          <a:lstStyle/>
          <a:p>
            <a:pPr marL="0" indent="0">
              <a:buNone/>
            </a:pPr>
            <a:r>
              <a:rPr lang="en-US" b="1" dirty="0"/>
              <a:t>A Partnership:</a:t>
            </a:r>
          </a:p>
          <a:p>
            <a:pPr marL="0" indent="0">
              <a:buNone/>
            </a:pPr>
            <a:r>
              <a:rPr lang="en-US" sz="2400" dirty="0"/>
              <a:t>FEMA </a:t>
            </a:r>
          </a:p>
          <a:p>
            <a:pPr lvl="1"/>
            <a:r>
              <a:rPr lang="en-US" dirty="0"/>
              <a:t>provides flood maps and sets minimum regulations</a:t>
            </a:r>
          </a:p>
          <a:p>
            <a:pPr lvl="1"/>
            <a:r>
              <a:rPr lang="en-US" dirty="0"/>
              <a:t>provides federal flood insurance</a:t>
            </a:r>
          </a:p>
          <a:p>
            <a:pPr marL="0" indent="0">
              <a:buNone/>
            </a:pPr>
            <a:r>
              <a:rPr lang="en-US" sz="2400" dirty="0"/>
              <a:t>Florida DEM, State Floodplain Management Office</a:t>
            </a:r>
          </a:p>
          <a:p>
            <a:pPr lvl="1"/>
            <a:r>
              <a:rPr lang="en-US" dirty="0"/>
              <a:t>provides technical assistance</a:t>
            </a:r>
          </a:p>
          <a:p>
            <a:pPr marL="0" indent="0">
              <a:buNone/>
            </a:pPr>
            <a:r>
              <a:rPr lang="en-US" sz="2400" dirty="0"/>
              <a:t>Communities </a:t>
            </a:r>
          </a:p>
          <a:p>
            <a:pPr lvl="1"/>
            <a:r>
              <a:rPr lang="en-US" dirty="0"/>
              <a:t>adopt flood maps </a:t>
            </a:r>
          </a:p>
          <a:p>
            <a:pPr lvl="1"/>
            <a:r>
              <a:rPr lang="en-US" dirty="0"/>
              <a:t>adopt and enforce regulations</a:t>
            </a:r>
          </a:p>
        </p:txBody>
      </p:sp>
      <p:pic>
        <p:nvPicPr>
          <p:cNvPr id="4" name="Picture 3" descr="nfip_logo_zn0t.jpg"/>
          <p:cNvPicPr>
            <a:picLocks noChangeAspect="1"/>
          </p:cNvPicPr>
          <p:nvPr/>
        </p:nvPicPr>
        <p:blipFill>
          <a:blip r:embed="rId3" cstate="print"/>
          <a:stretch>
            <a:fillRect/>
          </a:stretch>
        </p:blipFill>
        <p:spPr>
          <a:xfrm>
            <a:off x="7397848" y="1371601"/>
            <a:ext cx="1277075" cy="1097280"/>
          </a:xfrm>
          <a:prstGeom prst="rect">
            <a:avLst/>
          </a:prstGeom>
          <a:ln w="38100" cap="sq" cmpd="thickThin">
            <a:solidFill>
              <a:schemeClr val="tx1"/>
            </a:solidFill>
            <a:prstDash val="solid"/>
            <a:miter lim="800000"/>
          </a:ln>
          <a:effectLst>
            <a:innerShdw blurRad="76200">
              <a:srgbClr val="000000"/>
            </a:innerShdw>
          </a:effectLst>
        </p:spPr>
      </p:pic>
      <p:pic>
        <p:nvPicPr>
          <p:cNvPr id="6" name="Picture 2" descr="http://www.floridadisaster.org/images/SERT/SERTlogo.jpg"/>
          <p:cNvPicPr>
            <a:picLocks noChangeAspect="1" noChangeArrowheads="1"/>
          </p:cNvPicPr>
          <p:nvPr/>
        </p:nvPicPr>
        <p:blipFill>
          <a:blip r:embed="rId4" cstate="print"/>
          <a:srcRect/>
          <a:stretch>
            <a:fillRect/>
          </a:stretch>
        </p:blipFill>
        <p:spPr bwMode="auto">
          <a:xfrm>
            <a:off x="6934201" y="5257800"/>
            <a:ext cx="1674487" cy="1097280"/>
          </a:xfrm>
          <a:prstGeom prst="rect">
            <a:avLst/>
          </a:prstGeom>
          <a:ln w="38100" cap="sq" cmpd="thickThin">
            <a:solidFill>
              <a:schemeClr val="tx1"/>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Florida Building Code</a:t>
            </a:r>
          </a:p>
        </p:txBody>
      </p:sp>
      <p:sp>
        <p:nvSpPr>
          <p:cNvPr id="3" name="Content Placeholder 2"/>
          <p:cNvSpPr>
            <a:spLocks noGrp="1"/>
          </p:cNvSpPr>
          <p:nvPr>
            <p:ph idx="1"/>
          </p:nvPr>
        </p:nvSpPr>
        <p:spPr>
          <a:xfrm>
            <a:off x="914400" y="1524000"/>
            <a:ext cx="7010400" cy="3187261"/>
          </a:xfrm>
        </p:spPr>
        <p:txBody>
          <a:bodyPr anchor="ctr"/>
          <a:lstStyle/>
          <a:p>
            <a:r>
              <a:rPr lang="en-US" dirty="0"/>
              <a:t>The Florida Building Code governs the design of buildings</a:t>
            </a:r>
          </a:p>
          <a:p>
            <a:pPr lvl="1"/>
            <a:r>
              <a:rPr lang="en-US" dirty="0"/>
              <a:t>Appropriate to address all hazards in the code, including flood loads  </a:t>
            </a:r>
          </a:p>
          <a:p>
            <a:r>
              <a:rPr lang="en-US" dirty="0"/>
              <a:t>The FBC includes design and construction requirements for buildings in flood hazard areas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610600" cy="990600"/>
          </a:xfrm>
        </p:spPr>
        <p:txBody>
          <a:bodyPr>
            <a:normAutofit/>
          </a:bodyPr>
          <a:lstStyle/>
          <a:p>
            <a:r>
              <a:rPr lang="en-US" sz="4300" dirty="0"/>
              <a:t>Why Change Local Regulations?</a:t>
            </a:r>
          </a:p>
        </p:txBody>
      </p:sp>
      <p:sp>
        <p:nvSpPr>
          <p:cNvPr id="3" name="Content Placeholder 2"/>
          <p:cNvSpPr>
            <a:spLocks noGrp="1"/>
          </p:cNvSpPr>
          <p:nvPr>
            <p:ph idx="1"/>
          </p:nvPr>
        </p:nvSpPr>
        <p:spPr>
          <a:xfrm>
            <a:off x="834587" y="1524001"/>
            <a:ext cx="7306242" cy="2819400"/>
          </a:xfrm>
        </p:spPr>
        <p:txBody>
          <a:bodyPr anchor="t"/>
          <a:lstStyle/>
          <a:p>
            <a:r>
              <a:rPr lang="en-US" dirty="0"/>
              <a:t>Commitment to FEMA and the National Flood Insurance Program to maintain adequate regulations and procedures</a:t>
            </a:r>
          </a:p>
          <a:p>
            <a:r>
              <a:rPr lang="en-US" dirty="0"/>
              <a:t>Coordinate the Florida Building Code with local floodplain management regulations to avoid redundant or conflicting requirements</a:t>
            </a:r>
          </a:p>
        </p:txBody>
      </p:sp>
      <p:sp>
        <p:nvSpPr>
          <p:cNvPr id="5" name="AutoShape 2" descr="data:image/jpeg;base64,/9j/4AAQSkZJRgABAQAAAQABAAD/2wBDAAkGBwgHBgkIBwgKCgkLDRYPDQwMDRsUFRAWIB0iIiAdHx8kKDQsJCYxJx8fLT0tMTU3Ojo6Iys/RD84QzQ5Ojf/2wBDAQoKCg0MDRoPDxo3JR8lNzc3Nzc3Nzc3Nzc3Nzc3Nzc3Nzc3Nzc3Nzc3Nzc3Nzc3Nzc3Nzc3Nzc3Nzc3Nzc3Nzf/wAARCABaAFkDASIAAhEBAxEB/8QAGwAAAgMBAQEAAAAAAAAAAAAABQYABAcDAgH/xAA3EAACAQMDAgQEBAUDBQAAAAABAgMEBREAEiEGMRMiQVEUMmFxBxUjQhZSYoGRJJKhMzSCsbL/xAAbAQABBQEBAAAAAAAAAAAAAAAAAQIDBAUGB//EAC0RAAEDAgMFCAMBAAAAAAAAAAEAAgMEEQUhMRJBUXGRBhMyYYGhwfAUIrHh/9oADAMBAAIRAxEAPwDcNTU0sdY9VNZXp7ba4FrL5W/9vTs21EXODLI37UH+SeB6kCES6g6itfTtKtRdaoRCRgsUagtJKx4Cog5Y8+mlKs6g6uu9HU1NuoY7FQwgb5amP4mtAIB3CnU4UgNnaxJ+hzqlbbXBT1FVc7ldTLfwcT1lVFkKnylY0ODGqkjhSDhgSTnGi7QVt1qHrFQURmhEU05Dh50wQR4eRtHJILeZSTx71aqsgpW7czrD7uTmtLtEGhsq17xVNy6lut2WaN8IlcYUcxybHVUj2gHzDg5OeDjvq7bugOn6msBqKGr8QxGR3FfUBon3YCE7+Tj/ANZ7Eav/AJVbqGT4i4VM08tQ4V5amXCyORjJVcICdo52jOBoRWQ9JwXFoksVqqRCGaoeGmjd4pTgopUDOW5+3HoSRjjtFG91oo3OHHIKQQOXSn6aaKKiktd4vNBVVCgmKO4NIlN5SzCQS7wcYC8AHPsM460F96rtsccki0/UlGUiYvEgpapd67gNuSjNtwdoIPb31Wmr7U8zO6VlNR+F+kyCUZb9waEgr2243KcncPvet9xnklqJI2NypRMBJNGipKcpGGkVRgP5GxuUjthVOdXYcXhkNpAWc9OunVI6FzUzdO9TWrqKOQ26oPjw8T0symOaA+zoeR9+310Y1mb9P/m9JZ3tlUVvlLTIHusDYaAIu0Bj2fLKcxt/XyvYsPR/VL3KRrVeUjgvMMQl2xn9OrhPaaLPdT7dweDrUBuok16mpqaVCGdS3qn6estVc6oM6wr5Y0+aRycKg+pJA1ndBRVVOtZcLnUE32YLU11QjFTRHzKkbREjfT7dwypJ4LA52spLrSq/MusqKi8amjpLHEtfP8TKscZmc7Y8sVbBVBI44xnGeORdvEsl7qKOCSH4aeHarSvGjFZXYbCp8ylRs8QA92EWoZpRG3a9BzOQHVKBcrpa6Cepn/NLsp+IZi0MBH/RHOC3vJg4zk7R5QT5mYtUyx01PJPO6xxRqWd27KAOSdL0/wCFtNUSPJN1V1QzMST/AK5QMn6bMDVOX8L+nU3U9dfr7PvIUpPWjBz2GAg9jrnJ+z01XN3s82vlp5DNSiYNFgF4pnu/Uog/Vjjp41XxnEDKhfnPkY5JwRwTx6/ykzS9LWeGAxTUiVQIw3xIDg/+ONo/sBpT6n/DCkmsUkfR9ZX1FeHjkEctb5Njkktzgc8nV6Ws/E2CFpZrFY440GWd6nAAHqT4nGm1uB1dgKR42eHh+c/hPE4ORCYx0zYVwUs9DGwXYGjp1RgvsCACBoLcOlHo5RXWZ5ZJI1x4LynxGABGFlJyeCeHJ57MvJ0EqOq+u4qCorYrTZamKAAyCkkaZ1BOM7FfJHP/AAdPliu1Le7VT3GhYtBMpKkgA8Eg5AJxyO2dYlRTYjhzRJI67TlrcevBSMka42CWbHcJPhVipUqaetJFPIIskVaqvLFm+WQAFSW8wKkHjBB682Ohvtmo6iwMKa50gNRbJ/MpjkUBTG3qFOAjKf8AHGg3V0AtdwpL3DM9PGJCanw0LByFJG4D0KqVP2TtjRi31lbTiOSJqSL8zXxAZCWiilC5yBwTuQZIyBlO/mzroMJxC5awn9X6eR3jl93qKVg1CMdJX6PqGzJWbPBqUdoKunJyYJ14dD9j/wAEaNazuw1ItnXgMVZDU0V9iYSvE25BWxAHIIwvKEjgclB651oeddKFXSH0bTtW1XUt/adqSWe7SxiWMBt0EIEYDbl7ZUn6e/fPemWOkpVrnwkRr/HmkVeRGDsVuO2EVNx7BQ300N6Lhd7DCyW4yrJcKoz1TSsAoFRLgBU8zH74HOcntq5bZPiOlrHSu7PNcIIYllZf3GPeWPoOFYj3OB66w8Zkka+nawXu8eyljtnyTLV3epgqnhS3u6q5XxC2ARhDnt/Wf9p1TeqFVUhqyyyld7KznccbMlTtxyDzj64B0qXXr+sg6rlplnpo7bSVAR4jCySyfKuC7HZgksQTtHC8nIJf5bvQQUsVTVVMdPHKdsZmcLvbBO1cnzHAJwM9tbQeDfyUSEUNU1HHF8HY5IN8USMPMfDwVUocA/LvY5HBAJ1x6iqK6tt8TvQzRRU1XBPMndmRZGyPqQFVvbzD20Xtd+orpK0dOs6Op7TQlM/Ynj+3fXyvvtPRzNEIZp2jGZPCUEIPUk6illjMfi1/qcASclmoqktFbQXDp2hluVK0k7yTUzs6+CDtEZQDPH27jHODgZY7zQdH3Sur0tNzpLFcVQxjZvhhmVyjgMcYXnv3x2yMadbz+I/T1rrREbXcaqVMF2pqZCI3PYEswy2DkYzweD30N/ELqF6+VLXbK2aligmBqJaZ1OcJu2nggY79/wBpHtqvPFTyQOa/wO3DrcdFIGSAjLNdLx1H0/1DZ56WhuNPVP8ApytEO5QSLnOR/b++u1uQy9EJUE+LTCnSopoEQArGoDCPI+bIBGccg4OgkHR/8a2yWmuFTsqqESrRVVN5RKrBcCYHORvBBAx8rYxzqz0fa710/c66x3u4R1SLa4544Yc+FCCzptXIH8nsBz21z82HspqPv6Z5s1wdY662yt/nBP2ztbDgiHWtVObZTXCSUslouFNVjbSSQmJRIEYFydrgo7ZIAGBnsdaNvT+cf51l/Vlvz0Xda2VqxxJQOx8TmNWCnG3LHaOTnjk7cYAxpt+Lqvr/AI116rJX6eSWCO9W0yMrQXWeBYkTO4SvuVslguAJwTx+3PoNE7c5q7jZ4laSKOKWbyOnlcLnZggcPtAYeYDaWyDkYlZCbR+IcvhuIU6jpMQztHvEVZCpAODwMxn6Z26sTR0s13SoYzYqS8Pi+eA+OgAcdwSHWNSMcYjJ9dZuJBrGNqHC/dm/sR7a+iezPLikXqHoq7VPUlUsdLLWRGQSxsJiqRFju5+o9gDxgn0Gne+dH/mPQ1LZalI6iaBAC5RSwJBBZCezDOQfpoilvpkyVEmW5JaZzn/J1UuklDb4lMkkCSOcRpPVGMP747k9xwAe41js7SQyO2GRuueSGUmwb3Sl+HPQaWfqI11PR19MkIZC9S/MgOMDG0diuePc5PbFvrL85irBb6SlkaBpfiKg06NK9QSSQh8uFTOPfIByQfmGm6y3GseohpHhCMY1jeTy8EjdgqWY+mGKAdsepZrOsSdMR1FbTwz1UFP+sRGP1HC5zj+rg4/q1oz18lFGySaMkuyGl+n3VK1oeSAUJp+kJKToKrqLvFT/ABkFJNMHeHLoVj8rcnAYAAA44x2HYfaTpMXyxRvdKeigetTxpo1gcspc7ypJkxwT6AEeh0F6ZW43yWpo6qlojcaSAFUq9qxV6gsj5TZjbkfMuO45wCC82e9CrYRVe2CpJ2GDYw2SDIZNx8rEFWwQeQCRxzqnjFVWxwtMDbDebA+1suKla2zrOXqy2iSwxvFZ1tlIkhUuI6J/NgBRnMvsNeLpSzI1wuss6SV09ElHFtj2ICGfZxknlpff0GjOqFXI8tYqQwGoFGvxLxBwviyc+FGC3GSct3GNq++sCjra7EZm0733aSL6aDPgnOa1guk/qiGKe0V1KkcMbV1VT0kLC3SQPJ40gDZmbAk8u7jaCMDOe51X4dPrpJeFrl1rZ7PunmgssLXGredw58aTKwoT7gF27dgNPONeiKognWdie/2V4KaXwK+B1qKGowMxTocqfsex+hOg9ruJ6nt4qJI6qOZ2FLcKXxkUWyaLcxkAPJO7b75G0476ddJ/U1hraS5t1N0xGr3Ax7K6gZtsdxiA4U+0g/a39jxpCARYoVqgqmlUQ1DRmoC7t8fyTL6SJ/SfbJweD6EpXWlOUvbNJMAsm2QeLOFEYC/t3IwAzHkgEdyTjklntddQdRW7x7b8ROiTxRLQoscE1pYeVsjgjHOQcggEAEHBD9RWOtv0SzUtybwU8SH42iSUsCr4OY0kXLKwx2cZzwuucgwk0Fd+RFnGQbjUj01P9U4k2hYpdtlWIGNFEhARywRVVgASTkKjDIPYFGPJPlwDo/bquWmtVLFWRzb/AA18YCNyxanGSfMAxLqsYHGTnTHZ47VB4yWsUyu7bpxFgMzY7uO+fvzoVfoKia/0lZDA7QW5VeYhiA4ZsEAA+Yoo34Oe/HJGs+rxf8+TunM2Q3PM56ZDrZPbGG5hJkNLcbnY7bbqyzJSVNH4h+Kqp/Cd2kJZlG9cBGLMuMk9sav2jpunqGRrn/qK2nFG9HKtVvgMMjeV0AJPBSU4JIJI5On66zW1aVobtJSinlwjR1LLtfJwBg98n00rVNixfX6hp6mqo6eIL+rXBlgjG0ooEXDsAeQPIMsSGPbV+ixaWuifGIiDY2O6+7kggMdtA2+896arhXfDlIIEWatmBMMJbaCB3dj+1FyMt9QBkkAja2opunrbU3K6I9SkEy+DTyUoEtVXZwHjIJJDZVVGPKF7kDjpcmt1it81TfX8OCaR4J46hFnlugxhFUDsCSSEAwMngZJ17sFor7xdIuoeo4BTeACLXbM5FIhHzv7ykf7R9e13CMJZQR55vOp+AoZJC4q90PZqq12yWpuzK94uMpqq517B27IO/lRcKPsffTHqamtlRqampqaEJb6h6RprpVi52+pltd7jQpHcKYDcR/LIp4kXgcH+xGgtRW322ybuprC9ayQvBHeLGN0iI55JiPmQ8KTt3DI0/amhCz89S9MXwtE1/tEy74kSlu1OEeIq2JAQ+0lmHA44PPPbRFILVuid3sRi8d/EZZ8BYudmBnG7tnsO+NMlxttBcIXWvoqapUqRieJXHb6jSk/SnTYrgv8AD9p25HHwUeP/AJ01zGu8Qui6rG99LWFV8W+2Sjl8ORKmG1wqXkkYjay7dzgjnjnJb6c9ILrdrlUmTpXpyVHkhWGS8XrMIZV+UiP53+Zj2UZ++m202m226BRb7dSUo9oIFT1+g0Q0tkJYsfR8NJXi73qslvF5/bVVAAWDjBEUY4jH255POmfU1NKhTU1NTQhf/9k="/>
          <p:cNvSpPr>
            <a:spLocks noChangeAspect="1" noChangeArrowheads="1"/>
          </p:cNvSpPr>
          <p:nvPr/>
        </p:nvSpPr>
        <p:spPr bwMode="auto">
          <a:xfrm>
            <a:off x="0" y="-411163"/>
            <a:ext cx="84772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bwMode="auto">
          <a:xfrm>
            <a:off x="1524000" y="5105400"/>
            <a:ext cx="7239000" cy="830997"/>
          </a:xfrm>
          <a:prstGeom prst="rect">
            <a:avLst/>
          </a:prstGeom>
          <a:noFill/>
          <a:ln w="1270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0" lang="en-US" sz="2400" b="0" i="0" u="none" strike="noStrike" cap="none" normalizeH="0" baseline="0" dirty="0">
                <a:ln>
                  <a:noFill/>
                </a:ln>
                <a:solidFill>
                  <a:schemeClr val="tx1"/>
                </a:solidFill>
                <a:effectLst/>
                <a:latin typeface="Times" pitchFamily="18" charset="0"/>
              </a:rPr>
              <a:t>DEM’s Frequently Asked Questions</a:t>
            </a:r>
            <a:r>
              <a:rPr lang="en-US" dirty="0"/>
              <a:t>:  </a:t>
            </a:r>
            <a:r>
              <a:rPr lang="en-US" dirty="0">
                <a:hlinkClick r:id="rId3"/>
              </a:rPr>
              <a:t>http://www.floridadisaster.org/Mitigation/SFMP/lobc_resources.htm</a:t>
            </a:r>
            <a:r>
              <a:rPr lang="en-US" dirty="0"/>
              <a:t> </a:t>
            </a:r>
            <a:endParaRPr kumimoji="0" lang="en-US" sz="2400" b="0" i="0" u="none" strike="noStrike" cap="none" normalizeH="0" baseline="0" dirty="0">
              <a:ln>
                <a:noFill/>
              </a:ln>
              <a:solidFill>
                <a:schemeClr val="tx1"/>
              </a:solidFill>
              <a:effectLst/>
              <a:latin typeface="Times" pitchFamily="18" charset="0"/>
            </a:endParaRPr>
          </a:p>
        </p:txBody>
      </p:sp>
    </p:spTree>
    <p:extLst>
      <p:ext uri="{BB962C8B-B14F-4D97-AF65-F5344CB8AC3E}">
        <p14:creationId xmlns:p14="http://schemas.microsoft.com/office/powerpoint/2010/main" val="343005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0"/>
            <a:ext cx="8305800" cy="914400"/>
          </a:xfrm>
        </p:spPr>
        <p:txBody>
          <a:bodyPr/>
          <a:lstStyle/>
          <a:p>
            <a:r>
              <a:rPr lang="en-US" sz="3500" dirty="0"/>
              <a:t>Why Use State Model Ordinance?</a:t>
            </a:r>
          </a:p>
        </p:txBody>
      </p:sp>
      <p:sp>
        <p:nvSpPr>
          <p:cNvPr id="3" name="Content Placeholder 2"/>
          <p:cNvSpPr>
            <a:spLocks noGrp="1"/>
          </p:cNvSpPr>
          <p:nvPr>
            <p:ph idx="1"/>
          </p:nvPr>
        </p:nvSpPr>
        <p:spPr>
          <a:xfrm>
            <a:off x="914400" y="1447800"/>
            <a:ext cx="4953000" cy="4800600"/>
          </a:xfrm>
        </p:spPr>
        <p:txBody>
          <a:bodyPr/>
          <a:lstStyle/>
          <a:p>
            <a:pPr marL="0" indent="0">
              <a:spcBef>
                <a:spcPts val="1200"/>
              </a:spcBef>
              <a:buNone/>
            </a:pPr>
            <a:r>
              <a:rPr lang="en-US" dirty="0"/>
              <a:t>Developed by Florida Division of Emergency Management</a:t>
            </a:r>
          </a:p>
          <a:p>
            <a:pPr lvl="1">
              <a:spcBef>
                <a:spcPts val="1200"/>
              </a:spcBef>
              <a:buFont typeface="Wingdings" pitchFamily="2" charset="2"/>
              <a:buChar char="ü"/>
            </a:pPr>
            <a:r>
              <a:rPr lang="en-US" dirty="0"/>
              <a:t>Explicitly coordinated with the FBC</a:t>
            </a:r>
          </a:p>
          <a:p>
            <a:pPr lvl="1">
              <a:spcBef>
                <a:spcPts val="1200"/>
              </a:spcBef>
              <a:buFont typeface="Wingdings" pitchFamily="2" charset="2"/>
              <a:buChar char="ü"/>
            </a:pPr>
            <a:r>
              <a:rPr lang="en-US" dirty="0"/>
              <a:t>Approved by FEMA</a:t>
            </a:r>
          </a:p>
          <a:p>
            <a:pPr lvl="1">
              <a:spcBef>
                <a:spcPts val="1200"/>
              </a:spcBef>
              <a:buFont typeface="Wingdings" pitchFamily="2" charset="2"/>
              <a:buChar char="ü"/>
            </a:pPr>
            <a:r>
              <a:rPr lang="en-US" dirty="0"/>
              <a:t>Reviewed by the Building Officials Association of Florida</a:t>
            </a:r>
          </a:p>
          <a:p>
            <a:pPr lvl="1">
              <a:spcBef>
                <a:spcPts val="1200"/>
              </a:spcBef>
              <a:buFont typeface="Wingdings" pitchFamily="2" charset="2"/>
              <a:buChar char="ü"/>
            </a:pPr>
            <a:r>
              <a:rPr lang="en-US" dirty="0"/>
              <a:t>Reviewed by the Florida Floodplain Management Association</a:t>
            </a:r>
          </a:p>
        </p:txBody>
      </p:sp>
      <p:pic>
        <p:nvPicPr>
          <p:cNvPr id="7" name="Picture 2"/>
          <p:cNvPicPr>
            <a:picLocks noChangeAspect="1" noChangeArrowheads="1"/>
          </p:cNvPicPr>
          <p:nvPr/>
        </p:nvPicPr>
        <p:blipFill>
          <a:blip r:embed="rId3" cstate="print"/>
          <a:srcRect l="7178" r="9084"/>
          <a:stretch>
            <a:fillRect/>
          </a:stretch>
        </p:blipFill>
        <p:spPr bwMode="auto">
          <a:xfrm>
            <a:off x="6248400" y="4038600"/>
            <a:ext cx="2667000" cy="2103120"/>
          </a:xfrm>
          <a:prstGeom prst="rect">
            <a:avLst/>
          </a:prstGeom>
          <a:noFill/>
          <a:ln w="9525">
            <a:solidFill>
              <a:schemeClr val="tx1"/>
            </a:solidFill>
            <a:miter lim="800000"/>
            <a:headEnd/>
            <a:tailEnd/>
          </a:ln>
        </p:spPr>
      </p:pic>
      <p:pic>
        <p:nvPicPr>
          <p:cNvPr id="3075" name="Picture 3" descr="C:\Users\RCQuinn\Documents\AAXManagement\Graphics\Photos_CompliantHouses\DSCN1753.JPG"/>
          <p:cNvPicPr>
            <a:picLocks noChangeAspect="1" noChangeArrowheads="1"/>
          </p:cNvPicPr>
          <p:nvPr/>
        </p:nvPicPr>
        <p:blipFill>
          <a:blip r:embed="rId4" cstate="print"/>
          <a:srcRect r="12917" b="8333"/>
          <a:stretch>
            <a:fillRect/>
          </a:stretch>
        </p:blipFill>
        <p:spPr bwMode="auto">
          <a:xfrm>
            <a:off x="6248400" y="1752600"/>
            <a:ext cx="2663952" cy="2103120"/>
          </a:xfrm>
          <a:prstGeom prst="rect">
            <a:avLst/>
          </a:prstGeom>
          <a:noFill/>
          <a:ln>
            <a:solidFill>
              <a:schemeClr val="accent4"/>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Model FPM Ordinance</a:t>
            </a:r>
          </a:p>
        </p:txBody>
      </p:sp>
      <p:sp>
        <p:nvSpPr>
          <p:cNvPr id="3" name="Content Placeholder 2"/>
          <p:cNvSpPr>
            <a:spLocks noGrp="1"/>
          </p:cNvSpPr>
          <p:nvPr>
            <p:ph idx="1"/>
          </p:nvPr>
        </p:nvSpPr>
        <p:spPr>
          <a:xfrm>
            <a:off x="838200" y="1524000"/>
            <a:ext cx="7620000" cy="3657600"/>
          </a:xfrm>
        </p:spPr>
        <p:txBody>
          <a:bodyPr/>
          <a:lstStyle/>
          <a:p>
            <a:r>
              <a:rPr lang="en-US" dirty="0"/>
              <a:t>More specific administrative provisions</a:t>
            </a:r>
          </a:p>
          <a:p>
            <a:r>
              <a:rPr lang="en-US" dirty="0"/>
              <a:t>Definitions match the FBC</a:t>
            </a:r>
          </a:p>
          <a:p>
            <a:r>
              <a:rPr lang="en-US" dirty="0"/>
              <a:t>Recaptures </a:t>
            </a:r>
            <a:r>
              <a:rPr lang="en-US" dirty="0">
                <a:solidFill>
                  <a:srgbClr val="FF0000"/>
                </a:solidFill>
              </a:rPr>
              <a:t>and regulates</a:t>
            </a:r>
            <a:r>
              <a:rPr lang="en-US" dirty="0"/>
              <a:t> buildings exempt from the FBC</a:t>
            </a:r>
          </a:p>
          <a:p>
            <a:r>
              <a:rPr lang="en-US" dirty="0"/>
              <a:t>Coordination between the Building Official and Floodplain Administrator</a:t>
            </a:r>
          </a:p>
          <a:p>
            <a:endParaRPr lang="en-US" dirty="0"/>
          </a:p>
          <a:p>
            <a:pPr marL="0" indent="0">
              <a:buNone/>
            </a:pPr>
            <a:endParaRPr lang="en-US" dirty="0"/>
          </a:p>
          <a:p>
            <a:endParaRPr lang="en-US" dirty="0"/>
          </a:p>
        </p:txBody>
      </p:sp>
      <p:graphicFrame>
        <p:nvGraphicFramePr>
          <p:cNvPr id="4" name="Chart 3"/>
          <p:cNvGraphicFramePr/>
          <p:nvPr>
            <p:extLst>
              <p:ext uri="{D42A27DB-BD31-4B8C-83A1-F6EECF244321}">
                <p14:modId xmlns:p14="http://schemas.microsoft.com/office/powerpoint/2010/main" val="3724777848"/>
              </p:ext>
            </p:extLst>
          </p:nvPr>
        </p:nvGraphicFramePr>
        <p:xfrm>
          <a:off x="1600200" y="35052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State Model Ordinance</a:t>
            </a:r>
          </a:p>
        </p:txBody>
      </p:sp>
      <p:sp>
        <p:nvSpPr>
          <p:cNvPr id="3" name="Content Placeholder 2"/>
          <p:cNvSpPr>
            <a:spLocks noGrp="1"/>
          </p:cNvSpPr>
          <p:nvPr>
            <p:ph idx="1"/>
          </p:nvPr>
        </p:nvSpPr>
        <p:spPr>
          <a:xfrm>
            <a:off x="838200" y="1676400"/>
            <a:ext cx="7690944" cy="2286000"/>
          </a:xfrm>
        </p:spPr>
        <p:txBody>
          <a:bodyPr/>
          <a:lstStyle/>
          <a:p>
            <a:r>
              <a:rPr lang="en-US" dirty="0"/>
              <a:t>Has provisions for development other than buildings </a:t>
            </a:r>
          </a:p>
          <a:p>
            <a:pPr lvl="1"/>
            <a:r>
              <a:rPr lang="en-US" dirty="0"/>
              <a:t>Manufactured homes, recreational vehicles, tanks, floodplain fill, channel alterations</a:t>
            </a:r>
          </a:p>
          <a:p>
            <a:r>
              <a:rPr lang="en-US" dirty="0"/>
              <a:t>Incorporates long-standing FEMA policies and guidance, facilitating interpretation and compliance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Tailored for Our Community</a:t>
            </a:r>
          </a:p>
        </p:txBody>
      </p:sp>
      <p:sp>
        <p:nvSpPr>
          <p:cNvPr id="3" name="Content Placeholder 2"/>
          <p:cNvSpPr>
            <a:spLocks noGrp="1"/>
          </p:cNvSpPr>
          <p:nvPr>
            <p:ph idx="1"/>
          </p:nvPr>
        </p:nvSpPr>
        <p:spPr>
          <a:xfrm>
            <a:off x="1143000" y="1600200"/>
            <a:ext cx="7315200" cy="1066800"/>
          </a:xfrm>
          <a:noFill/>
        </p:spPr>
        <p:txBody>
          <a:bodyPr/>
          <a:lstStyle/>
          <a:p>
            <a:pPr>
              <a:spcBef>
                <a:spcPts val="1200"/>
              </a:spcBef>
            </a:pPr>
            <a:r>
              <a:rPr lang="en-US" dirty="0"/>
              <a:t>Adopts our </a:t>
            </a:r>
            <a:r>
              <a:rPr lang="en-US" i="1" dirty="0">
                <a:solidFill>
                  <a:srgbClr val="FF0000"/>
                </a:solidFill>
              </a:rPr>
              <a:t>[effective or revised] </a:t>
            </a:r>
            <a:r>
              <a:rPr lang="en-US" dirty="0"/>
              <a:t>Flood Insurance Study and Flood Insurance Rate Maps</a:t>
            </a:r>
          </a:p>
          <a:p>
            <a:endParaRPr lang="en-US" dirty="0"/>
          </a:p>
        </p:txBody>
      </p:sp>
      <p:pic>
        <p:nvPicPr>
          <p:cNvPr id="1026" name="Picture 2" descr="C:\Users\RCQuinn\Documents\AAXManagement\Graphics\IMAGES\577_ch3-10_Riverine_noLables.jpg"/>
          <p:cNvPicPr>
            <a:picLocks noChangeAspect="1" noChangeArrowheads="1"/>
          </p:cNvPicPr>
          <p:nvPr/>
        </p:nvPicPr>
        <p:blipFill>
          <a:blip r:embed="rId3" cstate="print"/>
          <a:srcRect/>
          <a:stretch>
            <a:fillRect/>
          </a:stretch>
        </p:blipFill>
        <p:spPr bwMode="auto">
          <a:xfrm>
            <a:off x="685800" y="3048000"/>
            <a:ext cx="3435360" cy="3017520"/>
          </a:xfrm>
          <a:prstGeom prst="rect">
            <a:avLst/>
          </a:prstGeom>
          <a:noFill/>
          <a:ln>
            <a:solidFill>
              <a:schemeClr val="tx1"/>
            </a:solidFill>
          </a:ln>
        </p:spPr>
      </p:pic>
      <p:sp>
        <p:nvSpPr>
          <p:cNvPr id="5" name="Content Placeholder 2"/>
          <p:cNvSpPr txBox="1">
            <a:spLocks/>
          </p:cNvSpPr>
          <p:nvPr/>
        </p:nvSpPr>
        <p:spPr>
          <a:xfrm>
            <a:off x="4114800" y="2971800"/>
            <a:ext cx="4800600" cy="3048000"/>
          </a:xfrm>
          <a:prstGeom prst="rect">
            <a:avLst/>
          </a:prstGeom>
          <a:noFill/>
        </p:spPr>
        <p:txBody>
          <a:bodyPr/>
          <a:lstStyle/>
          <a:p>
            <a:pPr marL="457200" marR="0" lvl="0" indent="-274320" algn="l" defTabSz="914400" rtl="0" eaLnBrk="0" fontAlgn="base" latinLnBrk="0" hangingPunct="0">
              <a:lnSpc>
                <a:spcPct val="100000"/>
              </a:lnSpc>
              <a:spcBef>
                <a:spcPts val="1200"/>
              </a:spcBef>
              <a:spcAft>
                <a:spcPts val="600"/>
              </a:spcAft>
              <a:buClr>
                <a:schemeClr val="accent1">
                  <a:lumMod val="50000"/>
                </a:schemeClr>
              </a:buClr>
              <a:buSzPct val="80000"/>
              <a:buFont typeface="Wingdings" pitchFamily="2" charset="2"/>
              <a:buChar char="§"/>
              <a:tabLst/>
              <a:defRPr/>
            </a:pPr>
            <a:r>
              <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Specific for the Flood Zones on our maps</a:t>
            </a:r>
          </a:p>
          <a:p>
            <a:pPr marL="457200" marR="0" lvl="0" indent="-274320" algn="l" defTabSz="914400" rtl="0" eaLnBrk="0" fontAlgn="base" latinLnBrk="0" hangingPunct="0">
              <a:lnSpc>
                <a:spcPct val="100000"/>
              </a:lnSpc>
              <a:spcBef>
                <a:spcPts val="1200"/>
              </a:spcBef>
              <a:spcAft>
                <a:spcPts val="600"/>
              </a:spcAft>
              <a:buClr>
                <a:schemeClr val="accent1">
                  <a:lumMod val="50000"/>
                </a:schemeClr>
              </a:buClr>
              <a:buSzPct val="80000"/>
              <a:buFont typeface="Wingdings" pitchFamily="2" charset="2"/>
              <a:buChar char="§"/>
              <a:tabLst/>
              <a:defRPr/>
            </a:pPr>
            <a:r>
              <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Includes language to auto-adopt future map revisions</a:t>
            </a:r>
          </a:p>
          <a:p>
            <a:pPr marL="457200" marR="0" lvl="0" indent="-274320" algn="l" defTabSz="914400" rtl="0" eaLnBrk="0" fontAlgn="base" latinLnBrk="0" hangingPunct="0">
              <a:lnSpc>
                <a:spcPct val="100000"/>
              </a:lnSpc>
              <a:spcBef>
                <a:spcPts val="0"/>
              </a:spcBef>
              <a:spcAft>
                <a:spcPts val="600"/>
              </a:spcAft>
              <a:buClr>
                <a:schemeClr val="accent1">
                  <a:lumMod val="50000"/>
                </a:schemeClr>
              </a:buClr>
              <a:buSzPct val="80000"/>
              <a:buFont typeface="Wingdings" pitchFamily="2" charset="2"/>
              <a:buChar char="§"/>
              <a:tabLst/>
              <a:defRPr/>
            </a:pP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Tailored for Our Community</a:t>
            </a:r>
          </a:p>
        </p:txBody>
      </p:sp>
      <p:sp>
        <p:nvSpPr>
          <p:cNvPr id="3" name="Content Placeholder 2"/>
          <p:cNvSpPr>
            <a:spLocks noGrp="1"/>
          </p:cNvSpPr>
          <p:nvPr>
            <p:ph idx="1"/>
          </p:nvPr>
        </p:nvSpPr>
        <p:spPr>
          <a:xfrm>
            <a:off x="1066800" y="1676400"/>
            <a:ext cx="7543800" cy="2590800"/>
          </a:xfrm>
        </p:spPr>
        <p:txBody>
          <a:bodyPr/>
          <a:lstStyle/>
          <a:p>
            <a:r>
              <a:rPr lang="en-US" dirty="0"/>
              <a:t>Maintain CRS rating through previously-adopted higher standards, including:</a:t>
            </a:r>
          </a:p>
          <a:p>
            <a:pPr lvl="1"/>
            <a:r>
              <a:rPr lang="en-US" b="1" dirty="0">
                <a:solidFill>
                  <a:srgbClr val="FF0000"/>
                </a:solidFill>
              </a:rPr>
              <a:t>{list here, as appropriate – see slides at the end if you’d like to insert explanations}</a:t>
            </a:r>
          </a:p>
          <a:p>
            <a:r>
              <a:rPr lang="en-US" dirty="0"/>
              <a:t>Includes new higher standards</a:t>
            </a:r>
          </a:p>
          <a:p>
            <a:pPr lvl="1"/>
            <a:r>
              <a:rPr lang="en-US" b="1" dirty="0">
                <a:solidFill>
                  <a:srgbClr val="FF0000"/>
                </a:solidFill>
              </a:rPr>
              <a:t>{list here – see slides at the end}</a:t>
            </a:r>
          </a:p>
          <a:p>
            <a:pPr marL="0" indent="0">
              <a:buNone/>
            </a:pPr>
            <a:endParaRPr lang="en-US" b="1" dirty="0"/>
          </a:p>
          <a:p>
            <a:endParaRPr lang="en-US" dirty="0"/>
          </a:p>
          <a:p>
            <a:endParaRPr lang="en-US" dirty="0"/>
          </a:p>
        </p:txBody>
      </p:sp>
      <p:sp>
        <p:nvSpPr>
          <p:cNvPr id="4" name="Rectangle 3"/>
          <p:cNvSpPr/>
          <p:nvPr/>
        </p:nvSpPr>
        <p:spPr bwMode="auto">
          <a:xfrm>
            <a:off x="1828800" y="4800600"/>
            <a:ext cx="6019800" cy="1569660"/>
          </a:xfrm>
          <a:prstGeom prst="rect">
            <a:avLst/>
          </a:prstGeom>
          <a:noFill/>
          <a:ln w="1270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buNone/>
            </a:pPr>
            <a:r>
              <a:rPr lang="en-US" sz="2400" b="1" dirty="0">
                <a:latin typeface="Times New Roman" pitchFamily="18" charset="0"/>
                <a:cs typeface="Times New Roman" pitchFamily="18" charset="0"/>
              </a:rPr>
              <a:t>Note:  </a:t>
            </a:r>
            <a:r>
              <a:rPr lang="en-US" sz="2400" dirty="0">
                <a:latin typeface="Times New Roman" pitchFamily="18" charset="0"/>
                <a:cs typeface="Times New Roman" pitchFamily="18" charset="0"/>
              </a:rPr>
              <a:t>553.73(5), F.S., allows local adoption of higher standards as technical amendments to the Florida Building code </a:t>
            </a:r>
            <a:r>
              <a:rPr lang="en-US" sz="2400" u="sng" dirty="0">
                <a:latin typeface="Times New Roman" pitchFamily="18" charset="0"/>
                <a:cs typeface="Times New Roman" pitchFamily="18" charset="0"/>
              </a:rPr>
              <a:t>without sunset </a:t>
            </a:r>
            <a:r>
              <a:rPr lang="en-US" sz="2400" dirty="0">
                <a:latin typeface="Times New Roman" pitchFamily="18" charset="0"/>
                <a:cs typeface="Times New Roman" pitchFamily="18" charset="0"/>
              </a:rPr>
              <a:t>every 3 years</a:t>
            </a:r>
          </a:p>
        </p:txBody>
      </p:sp>
    </p:spTree>
    <p:extLst>
      <p:ext uri="{BB962C8B-B14F-4D97-AF65-F5344CB8AC3E}">
        <p14:creationId xmlns:p14="http://schemas.microsoft.com/office/powerpoint/2010/main" val="3712757128"/>
      </p:ext>
    </p:extLst>
  </p:cSld>
  <p:clrMapOvr>
    <a:masterClrMapping/>
  </p:clrMapOvr>
</p:sld>
</file>

<file path=ppt/theme/theme1.xml><?xml version="1.0" encoding="utf-8"?>
<a:theme xmlns:a="http://schemas.openxmlformats.org/drawingml/2006/main" name="Mod">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Template>
  <TotalTime>1545</TotalTime>
  <Words>2971</Words>
  <Application>Microsoft Office PowerPoint</Application>
  <PresentationFormat>On-screen Show (4:3)</PresentationFormat>
  <Paragraphs>204</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Times</vt:lpstr>
      <vt:lpstr>Times New Roman</vt:lpstr>
      <vt:lpstr>Trebuchet MS</vt:lpstr>
      <vt:lpstr>Wingdings</vt:lpstr>
      <vt:lpstr>Mod</vt:lpstr>
      <vt:lpstr>PowerPoint Presentation</vt:lpstr>
      <vt:lpstr>National Flood Insurance Program</vt:lpstr>
      <vt:lpstr>Florida Building Code</vt:lpstr>
      <vt:lpstr>Why Change Local Regulations?</vt:lpstr>
      <vt:lpstr>Why Use State Model Ordinance?</vt:lpstr>
      <vt:lpstr>State Model FPM Ordinance</vt:lpstr>
      <vt:lpstr>New State Model Ordinance</vt:lpstr>
      <vt:lpstr>Tailored for Our Community</vt:lpstr>
      <vt:lpstr>Tailored for Our Community</vt:lpstr>
      <vt:lpstr>Process</vt:lpstr>
      <vt:lpstr>Higher Standards</vt:lpstr>
      <vt:lpstr>Higher Standards - freeboard</vt:lpstr>
      <vt:lpstr>Higher Standards - freeboard</vt:lpstr>
      <vt:lpstr>Higher Standards – cumulative substantial improvement</vt:lpstr>
      <vt:lpstr>Higher Standards – cumulative substantial improvement</vt:lpstr>
      <vt:lpstr>Higher Standards – Coastal A Zone</vt:lpstr>
      <vt:lpstr>Higher Standards – Coastal A Zone</vt:lpstr>
      <vt:lpstr>Higher Standards – Coastal A Zone</vt:lpstr>
      <vt:lpstr>Higher Standards – repetitive loss</vt:lpstr>
    </vt:vector>
  </TitlesOfParts>
  <Company>Texas Water Development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Floodplain Management and the National Flood Insurance Program</dc:title>
  <dc:creator>TWDB</dc:creator>
  <cp:lastModifiedBy>Leigh Chapman</cp:lastModifiedBy>
  <cp:revision>143</cp:revision>
  <dcterms:created xsi:type="dcterms:W3CDTF">2008-10-02T13:47:53Z</dcterms:created>
  <dcterms:modified xsi:type="dcterms:W3CDTF">2016-05-10T18:45:57Z</dcterms:modified>
</cp:coreProperties>
</file>